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333" r:id="rId3"/>
    <p:sldId id="336" r:id="rId4"/>
    <p:sldId id="337" r:id="rId5"/>
    <p:sldId id="338" r:id="rId6"/>
    <p:sldId id="339" r:id="rId7"/>
    <p:sldId id="340" r:id="rId8"/>
    <p:sldId id="343" r:id="rId9"/>
    <p:sldId id="341" r:id="rId10"/>
    <p:sldId id="342" r:id="rId11"/>
    <p:sldId id="344" r:id="rId12"/>
    <p:sldId id="345" r:id="rId13"/>
    <p:sldId id="334" r:id="rId14"/>
    <p:sldId id="300" r:id="rId15"/>
    <p:sldId id="346" r:id="rId16"/>
    <p:sldId id="307" r:id="rId17"/>
    <p:sldId id="364" r:id="rId18"/>
    <p:sldId id="379" r:id="rId19"/>
    <p:sldId id="380" r:id="rId20"/>
    <p:sldId id="381" r:id="rId21"/>
    <p:sldId id="386" r:id="rId22"/>
    <p:sldId id="387" r:id="rId23"/>
    <p:sldId id="365" r:id="rId24"/>
    <p:sldId id="366" r:id="rId25"/>
    <p:sldId id="367" r:id="rId26"/>
    <p:sldId id="368" r:id="rId27"/>
    <p:sldId id="369" r:id="rId28"/>
    <p:sldId id="370" r:id="rId29"/>
    <p:sldId id="382" r:id="rId30"/>
    <p:sldId id="383" r:id="rId31"/>
    <p:sldId id="384" r:id="rId32"/>
    <p:sldId id="385" r:id="rId33"/>
    <p:sldId id="371" r:id="rId34"/>
    <p:sldId id="372" r:id="rId35"/>
    <p:sldId id="373" r:id="rId36"/>
    <p:sldId id="374" r:id="rId37"/>
    <p:sldId id="388" r:id="rId38"/>
    <p:sldId id="389" r:id="rId39"/>
    <p:sldId id="390" r:id="rId40"/>
    <p:sldId id="391" r:id="rId41"/>
    <p:sldId id="375" r:id="rId42"/>
    <p:sldId id="376" r:id="rId43"/>
    <p:sldId id="377" r:id="rId44"/>
    <p:sldId id="378" r:id="rId45"/>
    <p:sldId id="361" r:id="rId46"/>
    <p:sldId id="347" r:id="rId47"/>
    <p:sldId id="350" r:id="rId48"/>
    <p:sldId id="348" r:id="rId49"/>
    <p:sldId id="349" r:id="rId50"/>
    <p:sldId id="354" r:id="rId51"/>
    <p:sldId id="355" r:id="rId52"/>
    <p:sldId id="356" r:id="rId53"/>
    <p:sldId id="357" r:id="rId54"/>
    <p:sldId id="358" r:id="rId55"/>
    <p:sldId id="359" r:id="rId56"/>
    <p:sldId id="360" r:id="rId57"/>
    <p:sldId id="392" r:id="rId58"/>
    <p:sldId id="393"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501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A52"/>
    <a:srgbClr val="D9D9D9"/>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411" autoAdjust="0"/>
    <p:restoredTop sz="99345" autoAdjust="0"/>
  </p:normalViewPr>
  <p:slideViewPr>
    <p:cSldViewPr snapToGrid="0" snapToObjects="1">
      <p:cViewPr varScale="1">
        <p:scale>
          <a:sx n="72" d="100"/>
          <a:sy n="72" d="100"/>
        </p:scale>
        <p:origin x="660" y="84"/>
      </p:cViewPr>
      <p:guideLst>
        <p:guide orient="horz" pos="2273"/>
        <p:guide pos="501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4" d="100"/>
          <a:sy n="54" d="100"/>
        </p:scale>
        <p:origin x="-364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EDC1C-69CF-D747-8108-1679123EFFE6}" type="datetimeFigureOut">
              <a:rPr lang="en-US" smtClean="0"/>
              <a:t>3/23/2018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D580EF-5589-1C4B-B1A5-25CD3EC10B0C}" type="slidenum">
              <a:rPr lang="en-US" smtClean="0"/>
              <a:t>‹nº›</a:t>
            </a:fld>
            <a:endParaRPr lang="en-US"/>
          </a:p>
        </p:txBody>
      </p:sp>
    </p:spTree>
    <p:extLst>
      <p:ext uri="{BB962C8B-B14F-4D97-AF65-F5344CB8AC3E}">
        <p14:creationId xmlns:p14="http://schemas.microsoft.com/office/powerpoint/2010/main" val="41346281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D580EF-5589-1C4B-B1A5-25CD3EC10B0C}" type="slidenum">
              <a:rPr lang="en-US" smtClean="0"/>
              <a:t>1</a:t>
            </a:fld>
            <a:endParaRPr lang="en-US"/>
          </a:p>
        </p:txBody>
      </p:sp>
    </p:spTree>
    <p:extLst>
      <p:ext uri="{BB962C8B-B14F-4D97-AF65-F5344CB8AC3E}">
        <p14:creationId xmlns:p14="http://schemas.microsoft.com/office/powerpoint/2010/main" val="3785574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Two distinct libraries are attached to unique index sequences. Index sequences are attached during library preparation. b. Libraries are pooled together and loaded into the same flow cell lane.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 Libraries are sequenced together during a single instrument run. All sequences are exported to a single output file.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 A </a:t>
            </a:r>
            <a:r>
              <a:rPr lang="en-US" sz="1200" kern="1200" dirty="0" err="1">
                <a:solidFill>
                  <a:schemeClr val="tx1"/>
                </a:solidFill>
                <a:effectLst/>
                <a:latin typeface="+mn-lt"/>
                <a:ea typeface="+mn-ea"/>
                <a:cs typeface="+mn-cs"/>
              </a:rPr>
              <a:t>demultiplexing</a:t>
            </a:r>
            <a:r>
              <a:rPr lang="en-US" sz="1200" kern="1200" dirty="0">
                <a:solidFill>
                  <a:schemeClr val="tx1"/>
                </a:solidFill>
                <a:effectLst/>
                <a:latin typeface="+mn-lt"/>
                <a:ea typeface="+mn-ea"/>
                <a:cs typeface="+mn-cs"/>
              </a:rPr>
              <a:t> algorithm sorts the reads into different files according to their indexes. </a:t>
            </a:r>
            <a:endParaRPr lang="en-US" dirty="0"/>
          </a:p>
          <a:p>
            <a:r>
              <a:rPr lang="en-US" sz="1200" kern="1200" dirty="0">
                <a:solidFill>
                  <a:schemeClr val="tx1"/>
                </a:solidFill>
                <a:effectLst/>
                <a:latin typeface="+mn-lt"/>
                <a:ea typeface="+mn-ea"/>
                <a:cs typeface="+mn-cs"/>
              </a:rPr>
              <a:t>e. Each set of reads is aligned to the appropriate reference sequence. </a:t>
            </a:r>
            <a:endParaRPr lang="en-US" dirty="0"/>
          </a:p>
          <a:p>
            <a:endParaRPr lang="en-US" dirty="0"/>
          </a:p>
        </p:txBody>
      </p:sp>
      <p:sp>
        <p:nvSpPr>
          <p:cNvPr id="4" name="Slide Number Placeholder 3"/>
          <p:cNvSpPr>
            <a:spLocks noGrp="1"/>
          </p:cNvSpPr>
          <p:nvPr>
            <p:ph type="sldNum" sz="quarter" idx="10"/>
          </p:nvPr>
        </p:nvSpPr>
        <p:spPr/>
        <p:txBody>
          <a:bodyPr/>
          <a:lstStyle/>
          <a:p>
            <a:fld id="{BAF1CEBD-8D2E-0E44-9383-D39660A16119}" type="slidenum">
              <a:rPr lang="en-US" smtClean="0"/>
              <a:t>51</a:t>
            </a:fld>
            <a:endParaRPr lang="en-US"/>
          </a:p>
        </p:txBody>
      </p:sp>
    </p:spTree>
    <p:extLst>
      <p:ext uri="{BB962C8B-B14F-4D97-AF65-F5344CB8AC3E}">
        <p14:creationId xmlns:p14="http://schemas.microsoft.com/office/powerpoint/2010/main" val="2962573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F1CEBD-8D2E-0E44-9383-D39660A16119}" type="slidenum">
              <a:rPr lang="en-US" smtClean="0"/>
              <a:t>52</a:t>
            </a:fld>
            <a:endParaRPr lang="en-US"/>
          </a:p>
        </p:txBody>
      </p:sp>
    </p:spTree>
    <p:extLst>
      <p:ext uri="{BB962C8B-B14F-4D97-AF65-F5344CB8AC3E}">
        <p14:creationId xmlns:p14="http://schemas.microsoft.com/office/powerpoint/2010/main" val="3570775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F1CEBD-8D2E-0E44-9383-D39660A16119}" type="slidenum">
              <a:rPr lang="en-US" smtClean="0"/>
              <a:t>53</a:t>
            </a:fld>
            <a:endParaRPr lang="en-US"/>
          </a:p>
        </p:txBody>
      </p:sp>
    </p:spTree>
    <p:extLst>
      <p:ext uri="{BB962C8B-B14F-4D97-AF65-F5344CB8AC3E}">
        <p14:creationId xmlns:p14="http://schemas.microsoft.com/office/powerpoint/2010/main" val="111564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F1CEBD-8D2E-0E44-9383-D39660A16119}" type="slidenum">
              <a:rPr lang="en-US" smtClean="0"/>
              <a:t>54</a:t>
            </a:fld>
            <a:endParaRPr lang="en-US"/>
          </a:p>
        </p:txBody>
      </p:sp>
    </p:spTree>
    <p:extLst>
      <p:ext uri="{BB962C8B-B14F-4D97-AF65-F5344CB8AC3E}">
        <p14:creationId xmlns:p14="http://schemas.microsoft.com/office/powerpoint/2010/main" val="583597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F1CEBD-8D2E-0E44-9383-D39660A16119}" type="slidenum">
              <a:rPr lang="en-US" smtClean="0"/>
              <a:t>55</a:t>
            </a:fld>
            <a:endParaRPr lang="en-US"/>
          </a:p>
        </p:txBody>
      </p:sp>
    </p:spTree>
    <p:extLst>
      <p:ext uri="{BB962C8B-B14F-4D97-AF65-F5344CB8AC3E}">
        <p14:creationId xmlns:p14="http://schemas.microsoft.com/office/powerpoint/2010/main" val="3222325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F1CEBD-8D2E-0E44-9383-D39660A16119}" type="slidenum">
              <a:rPr lang="en-US" smtClean="0"/>
              <a:t>56</a:t>
            </a:fld>
            <a:endParaRPr lang="en-US"/>
          </a:p>
        </p:txBody>
      </p:sp>
    </p:spTree>
    <p:extLst>
      <p:ext uri="{BB962C8B-B14F-4D97-AF65-F5344CB8AC3E}">
        <p14:creationId xmlns:p14="http://schemas.microsoft.com/office/powerpoint/2010/main" val="30567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F1CEBD-8D2E-0E44-9383-D39660A16119}" type="slidenum">
              <a:rPr lang="en-US" smtClean="0"/>
              <a:t>57</a:t>
            </a:fld>
            <a:endParaRPr lang="en-US"/>
          </a:p>
        </p:txBody>
      </p:sp>
    </p:spTree>
    <p:extLst>
      <p:ext uri="{BB962C8B-B14F-4D97-AF65-F5344CB8AC3E}">
        <p14:creationId xmlns:p14="http://schemas.microsoft.com/office/powerpoint/2010/main" val="957508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F1CEBD-8D2E-0E44-9383-D39660A16119}" type="slidenum">
              <a:rPr lang="en-US" smtClean="0"/>
              <a:t>58</a:t>
            </a:fld>
            <a:endParaRPr lang="en-US"/>
          </a:p>
        </p:txBody>
      </p:sp>
    </p:spTree>
    <p:extLst>
      <p:ext uri="{BB962C8B-B14F-4D97-AF65-F5344CB8AC3E}">
        <p14:creationId xmlns:p14="http://schemas.microsoft.com/office/powerpoint/2010/main" val="886938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AD376A10-2D21-0842-BB06-4EC1014CAA30}" type="datetimeFigureOut">
              <a:rPr lang="en-US" smtClean="0"/>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1427889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AD376A10-2D21-0842-BB06-4EC1014CAA30}" type="datetimeFigureOut">
              <a:rPr lang="en-US" smtClean="0"/>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421350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AD376A10-2D21-0842-BB06-4EC1014CAA30}" type="datetimeFigureOut">
              <a:rPr lang="en-US" smtClean="0"/>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4185201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AD376A10-2D21-0842-BB06-4EC1014CAA30}" type="datetimeFigureOut">
              <a:rPr lang="en-US" smtClean="0"/>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209784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AD376A10-2D21-0842-BB06-4EC1014CAA30}" type="datetimeFigureOut">
              <a:rPr lang="en-US" smtClean="0"/>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1885023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AD376A10-2D21-0842-BB06-4EC1014CAA30}" type="datetimeFigureOut">
              <a:rPr lang="en-US" smtClean="0"/>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240510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AD376A10-2D21-0842-BB06-4EC1014CAA30}" type="datetimeFigureOut">
              <a:rPr lang="en-US" smtClean="0"/>
              <a:t>3/23/2018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425148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AD376A10-2D21-0842-BB06-4EC1014CAA30}" type="datetimeFigureOut">
              <a:rPr lang="en-US" smtClean="0"/>
              <a:t>3/23/2018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365921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376A10-2D21-0842-BB06-4EC1014CAA30}" type="datetimeFigureOut">
              <a:rPr lang="en-US" smtClean="0"/>
              <a:t>3/23/2018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3593061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AD376A10-2D21-0842-BB06-4EC1014CAA30}" type="datetimeFigureOut">
              <a:rPr lang="en-US" smtClean="0"/>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182889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AD376A10-2D21-0842-BB06-4EC1014CAA30}" type="datetimeFigureOut">
              <a:rPr lang="en-US" smtClean="0"/>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D529A-8F51-0B49-892F-CA2A85633C19}" type="slidenum">
              <a:rPr lang="en-US" smtClean="0"/>
              <a:t>‹nº›</a:t>
            </a:fld>
            <a:endParaRPr lang="en-US"/>
          </a:p>
        </p:txBody>
      </p:sp>
    </p:spTree>
    <p:extLst>
      <p:ext uri="{BB962C8B-B14F-4D97-AF65-F5344CB8AC3E}">
        <p14:creationId xmlns:p14="http://schemas.microsoft.com/office/powerpoint/2010/main" val="1961845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376A10-2D21-0842-BB06-4EC1014CAA30}" type="datetimeFigureOut">
              <a:rPr lang="en-US" smtClean="0"/>
              <a:t>3/23/2018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D529A-8F51-0B49-892F-CA2A85633C19}" type="slidenum">
              <a:rPr lang="en-US" smtClean="0"/>
              <a:t>‹nº›</a:t>
            </a:fld>
            <a:endParaRPr lang="en-US"/>
          </a:p>
        </p:txBody>
      </p:sp>
    </p:spTree>
    <p:extLst>
      <p:ext uri="{BB962C8B-B14F-4D97-AF65-F5344CB8AC3E}">
        <p14:creationId xmlns:p14="http://schemas.microsoft.com/office/powerpoint/2010/main" val="2658964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genome.ucsc.edu/FAQ/FAQformat.html#format5.1"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www.1000genomes.org/wiki/Analysis/Variant%20Call%20Format/vcf-variant-call-format-version-41"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hyperlink" Target="https://www.dropbox.com/s/jyn94xo4aokdvup/dna.tar.gz?dl=0"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5864" y="6181446"/>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9144000" cy="2398889"/>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49410" y="1"/>
            <a:ext cx="8919882" cy="2088444"/>
          </a:xfrm>
        </p:spPr>
        <p:txBody>
          <a:bodyPr>
            <a:normAutofit/>
          </a:bodyPr>
          <a:lstStyle/>
          <a:p>
            <a:r>
              <a:rPr lang="en-US" dirty="0">
                <a:solidFill>
                  <a:schemeClr val="bg1"/>
                </a:solidFill>
              </a:rPr>
              <a:t>DNA Sequencing</a:t>
            </a:r>
          </a:p>
        </p:txBody>
      </p:sp>
      <p:sp>
        <p:nvSpPr>
          <p:cNvPr id="3" name="Subtitle 2"/>
          <p:cNvSpPr>
            <a:spLocks noGrp="1"/>
          </p:cNvSpPr>
          <p:nvPr>
            <p:ph type="subTitle" idx="1"/>
          </p:nvPr>
        </p:nvSpPr>
        <p:spPr>
          <a:xfrm>
            <a:off x="1210236" y="6181446"/>
            <a:ext cx="7186706" cy="571963"/>
          </a:xfrm>
        </p:spPr>
        <p:txBody>
          <a:bodyPr>
            <a:noAutofit/>
          </a:bodyPr>
          <a:lstStyle/>
          <a:p>
            <a:r>
              <a:rPr lang="pt-BR" sz="2800" dirty="0">
                <a:solidFill>
                  <a:schemeClr val="bg1"/>
                </a:solidFill>
              </a:rPr>
              <a:t>Algoritmos Avançados de Bioinformática</a:t>
            </a:r>
          </a:p>
          <a:p>
            <a:endParaRPr lang="pt-BR" sz="2800" dirty="0">
              <a:solidFill>
                <a:schemeClr val="bg1"/>
              </a:solidFill>
            </a:endParaRPr>
          </a:p>
        </p:txBody>
      </p:sp>
      <p:pic>
        <p:nvPicPr>
          <p:cNvPr id="6" name="Picture 5"/>
          <p:cNvPicPr>
            <a:picLocks noChangeAspect="1"/>
          </p:cNvPicPr>
          <p:nvPr/>
        </p:nvPicPr>
        <p:blipFill>
          <a:blip r:embed="rId3"/>
          <a:stretch>
            <a:fillRect/>
          </a:stretch>
        </p:blipFill>
        <p:spPr>
          <a:xfrm>
            <a:off x="4150172" y="2653767"/>
            <a:ext cx="1331903" cy="2961437"/>
          </a:xfrm>
          <a:prstGeom prst="rect">
            <a:avLst/>
          </a:prstGeom>
          <a:ln>
            <a:solidFill>
              <a:srgbClr val="002A52"/>
            </a:solidFill>
          </a:ln>
        </p:spPr>
      </p:pic>
    </p:spTree>
    <p:extLst>
      <p:ext uri="{BB962C8B-B14F-4D97-AF65-F5344CB8AC3E}">
        <p14:creationId xmlns:p14="http://schemas.microsoft.com/office/powerpoint/2010/main" val="4112053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Short </a:t>
            </a:r>
            <a:r>
              <a:rPr lang="en-US" sz="2800" dirty="0" err="1">
                <a:solidFill>
                  <a:schemeClr val="bg1"/>
                </a:solidFill>
              </a:rPr>
              <a:t>indels</a:t>
            </a:r>
            <a:endParaRPr lang="en-US" sz="2800" dirty="0">
              <a:solidFill>
                <a:schemeClr val="bg1"/>
              </a:solidFill>
            </a:endParaRPr>
          </a:p>
        </p:txBody>
      </p:sp>
      <p:pic>
        <p:nvPicPr>
          <p:cNvPr id="3" name="Picture 2"/>
          <p:cNvPicPr>
            <a:picLocks noChangeAspect="1"/>
          </p:cNvPicPr>
          <p:nvPr/>
        </p:nvPicPr>
        <p:blipFill rotWithShape="1">
          <a:blip r:embed="rId2"/>
          <a:srcRect l="2313" t="36878" b="49774"/>
          <a:stretch/>
        </p:blipFill>
        <p:spPr>
          <a:xfrm>
            <a:off x="0" y="1949380"/>
            <a:ext cx="9133749" cy="1592664"/>
          </a:xfrm>
          <a:prstGeom prst="rect">
            <a:avLst/>
          </a:prstGeom>
        </p:spPr>
      </p:pic>
      <p:sp>
        <p:nvSpPr>
          <p:cNvPr id="4" name="TextBox 3"/>
          <p:cNvSpPr txBox="1"/>
          <p:nvPr/>
        </p:nvSpPr>
        <p:spPr>
          <a:xfrm>
            <a:off x="205992" y="6169688"/>
            <a:ext cx="8888267" cy="646331"/>
          </a:xfrm>
          <a:prstGeom prst="rect">
            <a:avLst/>
          </a:prstGeom>
          <a:noFill/>
        </p:spPr>
        <p:txBody>
          <a:bodyPr wrap="none" rtlCol="0">
            <a:spAutoFit/>
          </a:bodyPr>
          <a:lstStyle/>
          <a:p>
            <a:r>
              <a:rPr lang="en-US" dirty="0">
                <a:solidFill>
                  <a:schemeClr val="bg1">
                    <a:lumMod val="50000"/>
                  </a:schemeClr>
                </a:solidFill>
              </a:rPr>
              <a:t>Adapted from </a:t>
            </a:r>
            <a:r>
              <a:rPr lang="en-US" dirty="0" err="1">
                <a:solidFill>
                  <a:schemeClr val="bg1">
                    <a:lumMod val="50000"/>
                  </a:schemeClr>
                </a:solidFill>
              </a:rPr>
              <a:t>C.Ku</a:t>
            </a:r>
            <a:r>
              <a:rPr lang="en-US" dirty="0">
                <a:solidFill>
                  <a:schemeClr val="bg1">
                    <a:lumMod val="50000"/>
                  </a:schemeClr>
                </a:solidFill>
              </a:rPr>
              <a:t> et al, “ the discovery of human genetic variations and their use as disease</a:t>
            </a:r>
          </a:p>
          <a:p>
            <a:r>
              <a:rPr lang="en-US" dirty="0">
                <a:solidFill>
                  <a:schemeClr val="bg1">
                    <a:lumMod val="50000"/>
                  </a:schemeClr>
                </a:solidFill>
              </a:rPr>
              <a:t> markers: past, present and future” Journal of Human Genetics, 2017</a:t>
            </a:r>
          </a:p>
        </p:txBody>
      </p:sp>
    </p:spTree>
    <p:extLst>
      <p:ext uri="{BB962C8B-B14F-4D97-AF65-F5344CB8AC3E}">
        <p14:creationId xmlns:p14="http://schemas.microsoft.com/office/powerpoint/2010/main" val="2055774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Variations</a:t>
            </a:r>
          </a:p>
        </p:txBody>
      </p:sp>
      <p:sp>
        <p:nvSpPr>
          <p:cNvPr id="4" name="TextBox 3"/>
          <p:cNvSpPr txBox="1"/>
          <p:nvPr/>
        </p:nvSpPr>
        <p:spPr>
          <a:xfrm>
            <a:off x="205992" y="6169688"/>
            <a:ext cx="8888267" cy="646331"/>
          </a:xfrm>
          <a:prstGeom prst="rect">
            <a:avLst/>
          </a:prstGeom>
          <a:noFill/>
        </p:spPr>
        <p:txBody>
          <a:bodyPr wrap="none" rtlCol="0">
            <a:spAutoFit/>
          </a:bodyPr>
          <a:lstStyle/>
          <a:p>
            <a:r>
              <a:rPr lang="en-US" dirty="0">
                <a:solidFill>
                  <a:schemeClr val="bg1">
                    <a:lumMod val="50000"/>
                  </a:schemeClr>
                </a:solidFill>
              </a:rPr>
              <a:t>Adapted from </a:t>
            </a:r>
            <a:r>
              <a:rPr lang="en-US" dirty="0" err="1">
                <a:solidFill>
                  <a:schemeClr val="bg1">
                    <a:lumMod val="50000"/>
                  </a:schemeClr>
                </a:solidFill>
              </a:rPr>
              <a:t>C.Ku</a:t>
            </a:r>
            <a:r>
              <a:rPr lang="en-US" dirty="0">
                <a:solidFill>
                  <a:schemeClr val="bg1">
                    <a:lumMod val="50000"/>
                  </a:schemeClr>
                </a:solidFill>
              </a:rPr>
              <a:t> et al, “ the discovery of human genetic variations and their use as disease</a:t>
            </a:r>
          </a:p>
          <a:p>
            <a:r>
              <a:rPr lang="en-US" dirty="0">
                <a:solidFill>
                  <a:schemeClr val="bg1">
                    <a:lumMod val="50000"/>
                  </a:schemeClr>
                </a:solidFill>
              </a:rPr>
              <a:t> markers: past, present and future” Journal of Human Genetics, 2017</a:t>
            </a:r>
          </a:p>
        </p:txBody>
      </p:sp>
      <p:pic>
        <p:nvPicPr>
          <p:cNvPr id="2" name="Picture 1"/>
          <p:cNvPicPr>
            <a:picLocks noChangeAspect="1"/>
          </p:cNvPicPr>
          <p:nvPr/>
        </p:nvPicPr>
        <p:blipFill rotWithShape="1">
          <a:blip r:embed="rId2"/>
          <a:srcRect t="51515"/>
          <a:stretch/>
        </p:blipFill>
        <p:spPr>
          <a:xfrm>
            <a:off x="692398" y="999810"/>
            <a:ext cx="7730408" cy="4783017"/>
          </a:xfrm>
          <a:prstGeom prst="rect">
            <a:avLst/>
          </a:prstGeom>
        </p:spPr>
      </p:pic>
    </p:spTree>
    <p:extLst>
      <p:ext uri="{BB962C8B-B14F-4D97-AF65-F5344CB8AC3E}">
        <p14:creationId xmlns:p14="http://schemas.microsoft.com/office/powerpoint/2010/main" val="1140761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9331" t="4011" r="39559" b="68313"/>
          <a:stretch/>
        </p:blipFill>
        <p:spPr>
          <a:xfrm>
            <a:off x="0" y="0"/>
            <a:ext cx="9136407" cy="6858000"/>
          </a:xfrm>
          <a:prstGeom prst="rect">
            <a:avLst/>
          </a:prstGeom>
        </p:spPr>
      </p:pic>
    </p:spTree>
    <p:extLst>
      <p:ext uri="{BB962C8B-B14F-4D97-AF65-F5344CB8AC3E}">
        <p14:creationId xmlns:p14="http://schemas.microsoft.com/office/powerpoint/2010/main" val="1289800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Sequencing Technologies</a:t>
            </a:r>
          </a:p>
        </p:txBody>
      </p:sp>
      <p:sp>
        <p:nvSpPr>
          <p:cNvPr id="31" name="TextBox 30"/>
          <p:cNvSpPr txBox="1"/>
          <p:nvPr/>
        </p:nvSpPr>
        <p:spPr>
          <a:xfrm>
            <a:off x="103238" y="839893"/>
            <a:ext cx="9040761" cy="3046988"/>
          </a:xfrm>
          <a:prstGeom prst="rect">
            <a:avLst/>
          </a:prstGeom>
          <a:noFill/>
        </p:spPr>
        <p:txBody>
          <a:bodyPr wrap="square" rtlCol="0">
            <a:spAutoFit/>
          </a:bodyPr>
          <a:lstStyle/>
          <a:p>
            <a:pPr algn="just"/>
            <a:r>
              <a:rPr lang="en-US" sz="2400" dirty="0">
                <a:solidFill>
                  <a:srgbClr val="002A52"/>
                </a:solidFill>
              </a:rPr>
              <a:t>Typical applications of massive (also called next-generation) sequencing technologies:</a:t>
            </a:r>
          </a:p>
          <a:p>
            <a:endParaRPr lang="en-US" sz="2400" dirty="0">
              <a:solidFill>
                <a:srgbClr val="002A52"/>
              </a:solidFill>
            </a:endParaRPr>
          </a:p>
          <a:p>
            <a:pPr lvl="1"/>
            <a:r>
              <a:rPr lang="en-US" sz="2400" b="1" dirty="0">
                <a:solidFill>
                  <a:srgbClr val="002A52"/>
                </a:solidFill>
              </a:rPr>
              <a:t>DNA Sequencing</a:t>
            </a:r>
          </a:p>
          <a:p>
            <a:pPr marL="1257300" lvl="2" indent="-342900">
              <a:buFont typeface="Courier New"/>
              <a:buChar char="o"/>
            </a:pPr>
            <a:r>
              <a:rPr lang="en-US" sz="2400" dirty="0">
                <a:solidFill>
                  <a:srgbClr val="002A52"/>
                </a:solidFill>
              </a:rPr>
              <a:t>De novo Genome Assembly</a:t>
            </a:r>
          </a:p>
          <a:p>
            <a:pPr marL="1257300" lvl="2" indent="-342900">
              <a:buFont typeface="Courier New"/>
              <a:buChar char="o"/>
            </a:pPr>
            <a:r>
              <a:rPr lang="en-US" sz="2400" dirty="0">
                <a:solidFill>
                  <a:srgbClr val="002A52"/>
                </a:solidFill>
              </a:rPr>
              <a:t>Single Nucleotide Variation discovery</a:t>
            </a:r>
          </a:p>
          <a:p>
            <a:pPr marL="1257300" lvl="2" indent="-342900">
              <a:buFont typeface="Courier New"/>
              <a:buChar char="o"/>
            </a:pPr>
            <a:r>
              <a:rPr lang="en-US" sz="2400" dirty="0">
                <a:solidFill>
                  <a:srgbClr val="002A52"/>
                </a:solidFill>
              </a:rPr>
              <a:t>Copy Number Variation detection</a:t>
            </a:r>
          </a:p>
          <a:p>
            <a:pPr marL="1257300" lvl="2" indent="-342900">
              <a:buFont typeface="Courier New"/>
              <a:buChar char="o"/>
            </a:pPr>
            <a:r>
              <a:rPr lang="en-US" sz="2400" dirty="0">
                <a:solidFill>
                  <a:srgbClr val="002A52"/>
                </a:solidFill>
              </a:rPr>
              <a:t>Structural Rearrangements</a:t>
            </a:r>
          </a:p>
        </p:txBody>
      </p:sp>
    </p:spTree>
    <p:extLst>
      <p:ext uri="{BB962C8B-B14F-4D97-AF65-F5344CB8AC3E}">
        <p14:creationId xmlns:p14="http://schemas.microsoft.com/office/powerpoint/2010/main" val="3089993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Variant  Calling Analysis Pipeline</a:t>
            </a:r>
          </a:p>
        </p:txBody>
      </p:sp>
      <p:pic>
        <p:nvPicPr>
          <p:cNvPr id="5" name="Picture 4"/>
          <p:cNvPicPr>
            <a:picLocks noChangeAspect="1"/>
          </p:cNvPicPr>
          <p:nvPr/>
        </p:nvPicPr>
        <p:blipFill>
          <a:blip r:embed="rId2"/>
          <a:stretch>
            <a:fillRect/>
          </a:stretch>
        </p:blipFill>
        <p:spPr>
          <a:xfrm>
            <a:off x="649772" y="2615089"/>
            <a:ext cx="760389" cy="936702"/>
          </a:xfrm>
          <a:prstGeom prst="rect">
            <a:avLst/>
          </a:prstGeom>
        </p:spPr>
      </p:pic>
      <p:pic>
        <p:nvPicPr>
          <p:cNvPr id="6" name="Picture 5"/>
          <p:cNvPicPr>
            <a:picLocks noChangeAspect="1"/>
          </p:cNvPicPr>
          <p:nvPr/>
        </p:nvPicPr>
        <p:blipFill>
          <a:blip r:embed="rId3"/>
          <a:stretch>
            <a:fillRect/>
          </a:stretch>
        </p:blipFill>
        <p:spPr>
          <a:xfrm>
            <a:off x="2095699" y="2615089"/>
            <a:ext cx="575122" cy="1139993"/>
          </a:xfrm>
          <a:prstGeom prst="rect">
            <a:avLst/>
          </a:prstGeom>
        </p:spPr>
      </p:pic>
      <p:pic>
        <p:nvPicPr>
          <p:cNvPr id="9" name="Picture 8" descr="illuminax29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3821" y="2317708"/>
            <a:ext cx="1410492" cy="1590299"/>
          </a:xfrm>
          <a:prstGeom prst="rect">
            <a:avLst/>
          </a:prstGeom>
        </p:spPr>
      </p:pic>
      <p:pic>
        <p:nvPicPr>
          <p:cNvPr id="10" name="Picture 9" descr="MAPP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9181" y="2615089"/>
            <a:ext cx="1487611" cy="1292918"/>
          </a:xfrm>
          <a:prstGeom prst="rect">
            <a:avLst/>
          </a:prstGeom>
        </p:spPr>
      </p:pic>
      <p:pic>
        <p:nvPicPr>
          <p:cNvPr id="11" name="Picture 10"/>
          <p:cNvPicPr>
            <a:picLocks noChangeAspect="1"/>
          </p:cNvPicPr>
          <p:nvPr/>
        </p:nvPicPr>
        <p:blipFill>
          <a:blip r:embed="rId6"/>
          <a:stretch>
            <a:fillRect/>
          </a:stretch>
        </p:blipFill>
        <p:spPr>
          <a:xfrm>
            <a:off x="7039932" y="2634643"/>
            <a:ext cx="1669796" cy="1198839"/>
          </a:xfrm>
          <a:prstGeom prst="rect">
            <a:avLst/>
          </a:prstGeom>
        </p:spPr>
      </p:pic>
      <p:grpSp>
        <p:nvGrpSpPr>
          <p:cNvPr id="13" name="Group 12"/>
          <p:cNvGrpSpPr/>
          <p:nvPr/>
        </p:nvGrpSpPr>
        <p:grpSpPr>
          <a:xfrm>
            <a:off x="302268" y="1034055"/>
            <a:ext cx="1707349" cy="1145451"/>
            <a:chOff x="250044" y="4178036"/>
            <a:chExt cx="1562221" cy="941897"/>
          </a:xfrm>
        </p:grpSpPr>
        <p:sp>
          <p:nvSpPr>
            <p:cNvPr id="26" name="Chevron 25"/>
            <p:cNvSpPr/>
            <p:nvPr/>
          </p:nvSpPr>
          <p:spPr>
            <a:xfrm>
              <a:off x="250044" y="4178036"/>
              <a:ext cx="1562221" cy="941897"/>
            </a:xfrm>
            <a:prstGeom prst="chevron">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747028" y="4369949"/>
              <a:ext cx="908575" cy="480858"/>
            </a:xfrm>
            <a:prstGeom prst="rect">
              <a:avLst/>
            </a:prstGeom>
            <a:noFill/>
            <a:ln>
              <a:noFill/>
            </a:ln>
          </p:spPr>
          <p:txBody>
            <a:bodyPr wrap="none" rtlCol="0">
              <a:spAutoFit/>
            </a:bodyPr>
            <a:lstStyle/>
            <a:p>
              <a:r>
                <a:rPr lang="en-US" sz="1600" dirty="0">
                  <a:solidFill>
                    <a:srgbClr val="660066"/>
                  </a:solidFill>
                </a:rPr>
                <a:t>Tissue</a:t>
              </a:r>
            </a:p>
            <a:p>
              <a:r>
                <a:rPr lang="en-US" sz="1600" dirty="0">
                  <a:solidFill>
                    <a:srgbClr val="660066"/>
                  </a:solidFill>
                </a:rPr>
                <a:t>collection</a:t>
              </a:r>
            </a:p>
          </p:txBody>
        </p:sp>
      </p:grpSp>
      <p:grpSp>
        <p:nvGrpSpPr>
          <p:cNvPr id="14" name="Group 13"/>
          <p:cNvGrpSpPr/>
          <p:nvPr/>
        </p:nvGrpSpPr>
        <p:grpSpPr>
          <a:xfrm>
            <a:off x="1712972" y="1034054"/>
            <a:ext cx="1823295" cy="1145451"/>
            <a:chOff x="250044" y="4178036"/>
            <a:chExt cx="1664755" cy="941897"/>
          </a:xfrm>
        </p:grpSpPr>
        <p:sp>
          <p:nvSpPr>
            <p:cNvPr id="24" name="Chevron 23"/>
            <p:cNvSpPr/>
            <p:nvPr/>
          </p:nvSpPr>
          <p:spPr>
            <a:xfrm>
              <a:off x="250044" y="4178036"/>
              <a:ext cx="1562221" cy="941897"/>
            </a:xfrm>
            <a:prstGeom prst="chevron">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689967" y="4354391"/>
              <a:ext cx="1224832" cy="480858"/>
            </a:xfrm>
            <a:prstGeom prst="rect">
              <a:avLst/>
            </a:prstGeom>
            <a:noFill/>
            <a:ln>
              <a:noFill/>
            </a:ln>
          </p:spPr>
          <p:txBody>
            <a:bodyPr wrap="square" rtlCol="0">
              <a:spAutoFit/>
            </a:bodyPr>
            <a:lstStyle/>
            <a:p>
              <a:r>
                <a:rPr lang="en-US" sz="1600" dirty="0">
                  <a:solidFill>
                    <a:srgbClr val="660066"/>
                  </a:solidFill>
                </a:rPr>
                <a:t>Sample</a:t>
              </a:r>
            </a:p>
            <a:p>
              <a:r>
                <a:rPr lang="en-US" sz="1600" dirty="0">
                  <a:solidFill>
                    <a:srgbClr val="660066"/>
                  </a:solidFill>
                </a:rPr>
                <a:t>preparation</a:t>
              </a:r>
            </a:p>
          </p:txBody>
        </p:sp>
      </p:grpSp>
      <p:grpSp>
        <p:nvGrpSpPr>
          <p:cNvPr id="15" name="Group 14"/>
          <p:cNvGrpSpPr/>
          <p:nvPr/>
        </p:nvGrpSpPr>
        <p:grpSpPr>
          <a:xfrm>
            <a:off x="3195208" y="1001876"/>
            <a:ext cx="1950964" cy="1168838"/>
            <a:chOff x="250044" y="4178036"/>
            <a:chExt cx="1562221" cy="941897"/>
          </a:xfrm>
        </p:grpSpPr>
        <p:sp>
          <p:nvSpPr>
            <p:cNvPr id="22" name="Chevron 21"/>
            <p:cNvSpPr/>
            <p:nvPr/>
          </p:nvSpPr>
          <p:spPr>
            <a:xfrm>
              <a:off x="250044" y="4178036"/>
              <a:ext cx="1562221" cy="941897"/>
            </a:xfrm>
            <a:prstGeom prst="chevron">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730440" y="4434811"/>
              <a:ext cx="956497" cy="265523"/>
            </a:xfrm>
            <a:prstGeom prst="rect">
              <a:avLst/>
            </a:prstGeom>
            <a:noFill/>
            <a:ln>
              <a:noFill/>
            </a:ln>
          </p:spPr>
          <p:txBody>
            <a:bodyPr wrap="none" rtlCol="0">
              <a:spAutoFit/>
            </a:bodyPr>
            <a:lstStyle/>
            <a:p>
              <a:r>
                <a:rPr lang="en-US" sz="1600" dirty="0">
                  <a:solidFill>
                    <a:srgbClr val="660066"/>
                  </a:solidFill>
                </a:rPr>
                <a:t>Sequencing</a:t>
              </a:r>
            </a:p>
          </p:txBody>
        </p:sp>
      </p:grpSp>
      <p:grpSp>
        <p:nvGrpSpPr>
          <p:cNvPr id="16" name="Group 15"/>
          <p:cNvGrpSpPr/>
          <p:nvPr/>
        </p:nvGrpSpPr>
        <p:grpSpPr>
          <a:xfrm>
            <a:off x="4864234" y="969752"/>
            <a:ext cx="2548554" cy="1200962"/>
            <a:chOff x="250044" y="4178036"/>
            <a:chExt cx="1562221" cy="941897"/>
          </a:xfrm>
        </p:grpSpPr>
        <p:sp>
          <p:nvSpPr>
            <p:cNvPr id="20" name="Chevron 19"/>
            <p:cNvSpPr/>
            <p:nvPr/>
          </p:nvSpPr>
          <p:spPr>
            <a:xfrm>
              <a:off x="250044" y="4178036"/>
              <a:ext cx="1562221" cy="941897"/>
            </a:xfrm>
            <a:prstGeom prst="chevron">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68624" y="4461271"/>
              <a:ext cx="567288" cy="265523"/>
            </a:xfrm>
            <a:prstGeom prst="rect">
              <a:avLst/>
            </a:prstGeom>
            <a:noFill/>
            <a:ln>
              <a:noFill/>
            </a:ln>
          </p:spPr>
          <p:txBody>
            <a:bodyPr wrap="none" rtlCol="0">
              <a:spAutoFit/>
            </a:bodyPr>
            <a:lstStyle/>
            <a:p>
              <a:r>
                <a:rPr lang="en-US" sz="1600" dirty="0">
                  <a:solidFill>
                    <a:srgbClr val="660066"/>
                  </a:solidFill>
                </a:rPr>
                <a:t>Mapping</a:t>
              </a:r>
            </a:p>
          </p:txBody>
        </p:sp>
      </p:grpSp>
      <p:grpSp>
        <p:nvGrpSpPr>
          <p:cNvPr id="17" name="Group 16"/>
          <p:cNvGrpSpPr/>
          <p:nvPr/>
        </p:nvGrpSpPr>
        <p:grpSpPr>
          <a:xfrm>
            <a:off x="7043170" y="978543"/>
            <a:ext cx="1803181" cy="1192171"/>
            <a:chOff x="195712" y="4178036"/>
            <a:chExt cx="1562221" cy="941897"/>
          </a:xfrm>
        </p:grpSpPr>
        <p:sp>
          <p:nvSpPr>
            <p:cNvPr id="18" name="Chevron 17"/>
            <p:cNvSpPr/>
            <p:nvPr/>
          </p:nvSpPr>
          <p:spPr>
            <a:xfrm>
              <a:off x="195712" y="4178036"/>
              <a:ext cx="1562221" cy="941897"/>
            </a:xfrm>
            <a:prstGeom prst="chevron">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96837" y="4331299"/>
              <a:ext cx="948341" cy="580197"/>
            </a:xfrm>
            <a:prstGeom prst="rect">
              <a:avLst/>
            </a:prstGeom>
            <a:noFill/>
            <a:ln>
              <a:noFill/>
            </a:ln>
          </p:spPr>
          <p:txBody>
            <a:bodyPr wrap="square" rtlCol="0">
              <a:spAutoFit/>
            </a:bodyPr>
            <a:lstStyle/>
            <a:p>
              <a:r>
                <a:rPr lang="en-US" sz="1600" dirty="0">
                  <a:solidFill>
                    <a:srgbClr val="660066"/>
                  </a:solidFill>
                </a:rPr>
                <a:t>Variant</a:t>
              </a:r>
            </a:p>
            <a:p>
              <a:r>
                <a:rPr lang="en-US" sz="1600" dirty="0">
                  <a:solidFill>
                    <a:srgbClr val="660066"/>
                  </a:solidFill>
                </a:rPr>
                <a:t>Calling</a:t>
              </a:r>
            </a:p>
          </p:txBody>
        </p:sp>
      </p:grpSp>
      <p:sp>
        <p:nvSpPr>
          <p:cNvPr id="2" name="Rectangle 1"/>
          <p:cNvSpPr/>
          <p:nvPr/>
        </p:nvSpPr>
        <p:spPr>
          <a:xfrm>
            <a:off x="1838401" y="4170856"/>
            <a:ext cx="1107893" cy="580156"/>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1 day</a:t>
            </a:r>
          </a:p>
        </p:txBody>
      </p:sp>
      <p:sp>
        <p:nvSpPr>
          <p:cNvPr id="28" name="Rectangle 27"/>
          <p:cNvSpPr/>
          <p:nvPr/>
        </p:nvSpPr>
        <p:spPr>
          <a:xfrm>
            <a:off x="3423968" y="4170856"/>
            <a:ext cx="1205529" cy="580156"/>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1/2 days</a:t>
            </a:r>
          </a:p>
        </p:txBody>
      </p:sp>
      <p:sp>
        <p:nvSpPr>
          <p:cNvPr id="29" name="Rectangle 28"/>
          <p:cNvSpPr/>
          <p:nvPr/>
        </p:nvSpPr>
        <p:spPr>
          <a:xfrm>
            <a:off x="5169182" y="4170856"/>
            <a:ext cx="1487610" cy="580156"/>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2/5 days</a:t>
            </a:r>
          </a:p>
        </p:txBody>
      </p:sp>
      <p:pic>
        <p:nvPicPr>
          <p:cNvPr id="31" name="Picture 30"/>
          <p:cNvPicPr>
            <a:picLocks noChangeAspect="1"/>
          </p:cNvPicPr>
          <p:nvPr/>
        </p:nvPicPr>
        <p:blipFill>
          <a:blip r:embed="rId7"/>
          <a:stretch>
            <a:fillRect/>
          </a:stretch>
        </p:blipFill>
        <p:spPr>
          <a:xfrm>
            <a:off x="1566135" y="5415802"/>
            <a:ext cx="1494216" cy="987654"/>
          </a:xfrm>
          <a:prstGeom prst="rect">
            <a:avLst/>
          </a:prstGeom>
        </p:spPr>
      </p:pic>
      <p:sp>
        <p:nvSpPr>
          <p:cNvPr id="32" name="Rectangle 31"/>
          <p:cNvSpPr/>
          <p:nvPr/>
        </p:nvSpPr>
        <p:spPr>
          <a:xfrm>
            <a:off x="3596419" y="5530609"/>
            <a:ext cx="1950671" cy="580156"/>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Several weeks</a:t>
            </a:r>
          </a:p>
        </p:txBody>
      </p:sp>
      <p:sp>
        <p:nvSpPr>
          <p:cNvPr id="33" name="Rectangle 32"/>
          <p:cNvSpPr/>
          <p:nvPr/>
        </p:nvSpPr>
        <p:spPr>
          <a:xfrm>
            <a:off x="7091529" y="4170856"/>
            <a:ext cx="1247732" cy="580156"/>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2 days</a:t>
            </a:r>
          </a:p>
        </p:txBody>
      </p:sp>
    </p:spTree>
    <p:extLst>
      <p:ext uri="{BB962C8B-B14F-4D97-AF65-F5344CB8AC3E}">
        <p14:creationId xmlns:p14="http://schemas.microsoft.com/office/powerpoint/2010/main" val="255918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23873" y="1171442"/>
            <a:ext cx="6506318" cy="2691739"/>
          </a:xfrm>
          <a:prstGeom prst="rect">
            <a:avLst/>
          </a:prstGeom>
        </p:spPr>
      </p:pic>
      <p:pic>
        <p:nvPicPr>
          <p:cNvPr id="6" name="Picture 5"/>
          <p:cNvPicPr>
            <a:picLocks noChangeAspect="1"/>
          </p:cNvPicPr>
          <p:nvPr/>
        </p:nvPicPr>
        <p:blipFill>
          <a:blip r:embed="rId3"/>
          <a:stretch>
            <a:fillRect/>
          </a:stretch>
        </p:blipFill>
        <p:spPr>
          <a:xfrm>
            <a:off x="2468753" y="4157939"/>
            <a:ext cx="3919416" cy="2485265"/>
          </a:xfrm>
          <a:prstGeom prst="rect">
            <a:avLst/>
          </a:prstGeom>
        </p:spPr>
      </p:pic>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txBox="1">
            <a:spLocks/>
          </p:cNvSpPr>
          <p:nvPr/>
        </p:nvSpPr>
        <p:spPr>
          <a:xfrm>
            <a:off x="1236100" y="0"/>
            <a:ext cx="7186706" cy="5719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solidFill>
                  <a:schemeClr val="bg1"/>
                </a:solidFill>
              </a:rPr>
              <a:t>Sequencing Cost and Data Output</a:t>
            </a:r>
          </a:p>
        </p:txBody>
      </p:sp>
      <p:sp>
        <p:nvSpPr>
          <p:cNvPr id="9" name="TextBox 8"/>
          <p:cNvSpPr txBox="1"/>
          <p:nvPr/>
        </p:nvSpPr>
        <p:spPr>
          <a:xfrm>
            <a:off x="297348" y="876684"/>
            <a:ext cx="8549304" cy="400110"/>
          </a:xfrm>
          <a:prstGeom prst="rect">
            <a:avLst/>
          </a:prstGeom>
          <a:noFill/>
        </p:spPr>
        <p:txBody>
          <a:bodyPr wrap="square" rtlCol="0">
            <a:spAutoFit/>
          </a:bodyPr>
          <a:lstStyle/>
          <a:p>
            <a:pPr algn="ctr"/>
            <a:r>
              <a:rPr lang="x-none" sz="2000" b="1" dirty="0">
                <a:solidFill>
                  <a:srgbClr val="002A52"/>
                </a:solidFill>
              </a:rPr>
              <a:t>Cost and Ouput of Ilumina sequencing machines across the years</a:t>
            </a:r>
            <a:endParaRPr lang="en-US" sz="2000" b="1" dirty="0">
              <a:solidFill>
                <a:srgbClr val="002A52"/>
              </a:solidFill>
            </a:endParaRPr>
          </a:p>
        </p:txBody>
      </p:sp>
    </p:spTree>
    <p:extLst>
      <p:ext uri="{BB962C8B-B14F-4D97-AF65-F5344CB8AC3E}">
        <p14:creationId xmlns:p14="http://schemas.microsoft.com/office/powerpoint/2010/main" val="43054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Sequence Reads (Concepts)</a:t>
            </a:r>
          </a:p>
        </p:txBody>
      </p:sp>
      <p:sp>
        <p:nvSpPr>
          <p:cNvPr id="6" name="TextBox 5"/>
          <p:cNvSpPr txBox="1"/>
          <p:nvPr/>
        </p:nvSpPr>
        <p:spPr>
          <a:xfrm>
            <a:off x="243209" y="935680"/>
            <a:ext cx="8169832" cy="2246769"/>
          </a:xfrm>
          <a:prstGeom prst="rect">
            <a:avLst/>
          </a:prstGeom>
          <a:noFill/>
        </p:spPr>
        <p:txBody>
          <a:bodyPr wrap="square" rtlCol="0">
            <a:spAutoFit/>
          </a:bodyPr>
          <a:lstStyle/>
          <a:p>
            <a:pPr marL="342900" indent="-342900">
              <a:buFont typeface="Courier New"/>
              <a:buChar char="o"/>
            </a:pPr>
            <a:r>
              <a:rPr lang="en-US" sz="2000" b="1" dirty="0">
                <a:solidFill>
                  <a:srgbClr val="002A52"/>
                </a:solidFill>
              </a:rPr>
              <a:t>Insert</a:t>
            </a:r>
            <a:r>
              <a:rPr lang="en-US" sz="2000" dirty="0">
                <a:solidFill>
                  <a:srgbClr val="002A52"/>
                </a:solidFill>
              </a:rPr>
              <a:t> – the DNA fragment that is used for sequencing. </a:t>
            </a:r>
          </a:p>
          <a:p>
            <a:pPr marL="342900" indent="-342900">
              <a:buFont typeface="Courier New"/>
              <a:buChar char="o"/>
            </a:pPr>
            <a:r>
              <a:rPr lang="en-US" sz="2000" b="1" dirty="0">
                <a:solidFill>
                  <a:srgbClr val="002A52"/>
                </a:solidFill>
              </a:rPr>
              <a:t>Read</a:t>
            </a:r>
            <a:r>
              <a:rPr lang="en-US" sz="2000" dirty="0">
                <a:solidFill>
                  <a:srgbClr val="002A52"/>
                </a:solidFill>
              </a:rPr>
              <a:t> – the part of the insert that is sequenced. </a:t>
            </a:r>
          </a:p>
          <a:p>
            <a:pPr marL="342900" indent="-342900">
              <a:buFont typeface="Courier New"/>
              <a:buChar char="o"/>
            </a:pPr>
            <a:r>
              <a:rPr lang="en-US" sz="2000" b="1" dirty="0">
                <a:solidFill>
                  <a:srgbClr val="002A52"/>
                </a:solidFill>
              </a:rPr>
              <a:t>Single Read (SR) </a:t>
            </a:r>
            <a:r>
              <a:rPr lang="en-US" sz="2000" dirty="0">
                <a:solidFill>
                  <a:srgbClr val="002A52"/>
                </a:solidFill>
              </a:rPr>
              <a:t>– a sequencing procedure by which the insert is sequenced from one end only. </a:t>
            </a:r>
          </a:p>
          <a:p>
            <a:pPr marL="342900" indent="-342900">
              <a:buFont typeface="Courier New"/>
              <a:buChar char="o"/>
            </a:pPr>
            <a:r>
              <a:rPr lang="en-US" sz="2000" b="1" dirty="0">
                <a:solidFill>
                  <a:srgbClr val="002A52"/>
                </a:solidFill>
              </a:rPr>
              <a:t>Paired End (PE</a:t>
            </a:r>
            <a:r>
              <a:rPr lang="en-US" sz="2000" dirty="0">
                <a:solidFill>
                  <a:srgbClr val="002A52"/>
                </a:solidFill>
              </a:rPr>
              <a:t>) – a sequencing procedure by which the insert is sequenced from both ends. </a:t>
            </a:r>
          </a:p>
          <a:p>
            <a:pPr marL="342900" indent="-342900">
              <a:buFont typeface="Courier New"/>
              <a:buChar char="o"/>
            </a:pPr>
            <a:r>
              <a:rPr lang="en-US" sz="2000" b="1" dirty="0">
                <a:solidFill>
                  <a:srgbClr val="002A52"/>
                </a:solidFill>
              </a:rPr>
              <a:t>Insert size </a:t>
            </a:r>
            <a:r>
              <a:rPr lang="en-US" sz="2000" dirty="0">
                <a:solidFill>
                  <a:srgbClr val="002A52"/>
                </a:solidFill>
              </a:rPr>
              <a:t>-  average distance between read pair mates</a:t>
            </a:r>
          </a:p>
        </p:txBody>
      </p:sp>
      <p:sp>
        <p:nvSpPr>
          <p:cNvPr id="2" name="Rectangle 1"/>
          <p:cNvSpPr/>
          <p:nvPr/>
        </p:nvSpPr>
        <p:spPr>
          <a:xfrm>
            <a:off x="1040396" y="3615610"/>
            <a:ext cx="1580862" cy="283710"/>
          </a:xfrm>
          <a:prstGeom prst="rect">
            <a:avLst/>
          </a:prstGeom>
          <a:solidFill>
            <a:srgbClr val="3366FF"/>
          </a:solidFill>
          <a:ln>
            <a:solidFill>
              <a:srgbClr val="002A5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Read 1</a:t>
            </a:r>
          </a:p>
        </p:txBody>
      </p:sp>
      <p:sp>
        <p:nvSpPr>
          <p:cNvPr id="9" name="Rectangle 8"/>
          <p:cNvSpPr/>
          <p:nvPr/>
        </p:nvSpPr>
        <p:spPr>
          <a:xfrm>
            <a:off x="5746219" y="3615610"/>
            <a:ext cx="1685181" cy="283710"/>
          </a:xfrm>
          <a:prstGeom prst="rect">
            <a:avLst/>
          </a:prstGeom>
          <a:solidFill>
            <a:srgbClr val="3366FF"/>
          </a:solidFill>
          <a:ln>
            <a:solidFill>
              <a:srgbClr val="002A5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Read 2</a:t>
            </a:r>
          </a:p>
        </p:txBody>
      </p:sp>
      <p:sp>
        <p:nvSpPr>
          <p:cNvPr id="3" name="Rectangle 2"/>
          <p:cNvSpPr/>
          <p:nvPr/>
        </p:nvSpPr>
        <p:spPr>
          <a:xfrm>
            <a:off x="2621258" y="3723690"/>
            <a:ext cx="3124961" cy="45719"/>
          </a:xfrm>
          <a:prstGeom prst="rect">
            <a:avLst/>
          </a:prstGeom>
          <a:solidFill>
            <a:schemeClr val="accent5">
              <a:lumMod val="20000"/>
              <a:lumOff val="80000"/>
            </a:schemeClr>
          </a:solidFill>
          <a:ln>
            <a:solidFill>
              <a:schemeClr val="accent5">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2621258" y="4212242"/>
            <a:ext cx="3124961" cy="1351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675167" y="3849665"/>
            <a:ext cx="959326" cy="369332"/>
          </a:xfrm>
          <a:prstGeom prst="rect">
            <a:avLst/>
          </a:prstGeom>
          <a:noFill/>
        </p:spPr>
        <p:txBody>
          <a:bodyPr wrap="square" rtlCol="0">
            <a:spAutoFit/>
          </a:bodyPr>
          <a:lstStyle/>
          <a:p>
            <a:r>
              <a:rPr lang="en-US" dirty="0">
                <a:solidFill>
                  <a:srgbClr val="002A52"/>
                </a:solidFill>
              </a:rPr>
              <a:t>insert</a:t>
            </a:r>
          </a:p>
        </p:txBody>
      </p:sp>
      <p:pic>
        <p:nvPicPr>
          <p:cNvPr id="4" name="Picture 3"/>
          <p:cNvPicPr>
            <a:picLocks noChangeAspect="1"/>
          </p:cNvPicPr>
          <p:nvPr/>
        </p:nvPicPr>
        <p:blipFill>
          <a:blip r:embed="rId2"/>
          <a:stretch>
            <a:fillRect/>
          </a:stretch>
        </p:blipFill>
        <p:spPr>
          <a:xfrm>
            <a:off x="1236100" y="4575738"/>
            <a:ext cx="6115267" cy="2079062"/>
          </a:xfrm>
          <a:prstGeom prst="rect">
            <a:avLst/>
          </a:prstGeom>
        </p:spPr>
      </p:pic>
      <p:sp>
        <p:nvSpPr>
          <p:cNvPr id="11" name="TextBox 10"/>
          <p:cNvSpPr txBox="1"/>
          <p:nvPr/>
        </p:nvSpPr>
        <p:spPr>
          <a:xfrm>
            <a:off x="4634493" y="6550223"/>
            <a:ext cx="2432095" cy="307777"/>
          </a:xfrm>
          <a:prstGeom prst="rect">
            <a:avLst/>
          </a:prstGeom>
          <a:noFill/>
        </p:spPr>
        <p:txBody>
          <a:bodyPr wrap="square" rtlCol="0">
            <a:spAutoFit/>
          </a:bodyPr>
          <a:lstStyle/>
          <a:p>
            <a:r>
              <a:rPr lang="en-US" sz="1400" dirty="0">
                <a:solidFill>
                  <a:schemeClr val="bg1">
                    <a:lumMod val="75000"/>
                  </a:schemeClr>
                </a:solidFill>
              </a:rPr>
              <a:t>Adapted from </a:t>
            </a:r>
            <a:r>
              <a:rPr lang="en-US" sz="1400" dirty="0" err="1">
                <a:solidFill>
                  <a:schemeClr val="bg1">
                    <a:lumMod val="75000"/>
                  </a:schemeClr>
                </a:solidFill>
              </a:rPr>
              <a:t>Illumina.com</a:t>
            </a:r>
            <a:endParaRPr lang="en-US" sz="1400" dirty="0">
              <a:solidFill>
                <a:schemeClr val="bg1">
                  <a:lumMod val="75000"/>
                </a:schemeClr>
              </a:solidFill>
            </a:endParaRPr>
          </a:p>
        </p:txBody>
      </p:sp>
    </p:spTree>
    <p:extLst>
      <p:ext uri="{BB962C8B-B14F-4D97-AF65-F5344CB8AC3E}">
        <p14:creationId xmlns:p14="http://schemas.microsoft.com/office/powerpoint/2010/main" val="604733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5864" y="6181446"/>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9144000" cy="2398889"/>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49410" y="1"/>
            <a:ext cx="8919882" cy="2088444"/>
          </a:xfrm>
        </p:spPr>
        <p:txBody>
          <a:bodyPr>
            <a:normAutofit/>
          </a:bodyPr>
          <a:lstStyle/>
          <a:p>
            <a:r>
              <a:rPr lang="en-US" dirty="0">
                <a:solidFill>
                  <a:schemeClr val="bg1"/>
                </a:solidFill>
              </a:rPr>
              <a:t>Next Generation Sequencing</a:t>
            </a:r>
            <a:br>
              <a:rPr lang="en-US" dirty="0">
                <a:solidFill>
                  <a:schemeClr val="bg1"/>
                </a:solidFill>
              </a:rPr>
            </a:br>
            <a:r>
              <a:rPr lang="en-US" dirty="0">
                <a:solidFill>
                  <a:schemeClr val="bg1"/>
                </a:solidFill>
              </a:rPr>
              <a:t>File Formats</a:t>
            </a:r>
          </a:p>
        </p:txBody>
      </p:sp>
      <p:sp>
        <p:nvSpPr>
          <p:cNvPr id="3" name="Subtitle 2"/>
          <p:cNvSpPr>
            <a:spLocks noGrp="1"/>
          </p:cNvSpPr>
          <p:nvPr>
            <p:ph type="subTitle" idx="1"/>
          </p:nvPr>
        </p:nvSpPr>
        <p:spPr>
          <a:xfrm>
            <a:off x="1210236" y="6181446"/>
            <a:ext cx="7186706" cy="571963"/>
          </a:xfrm>
        </p:spPr>
        <p:txBody>
          <a:bodyPr>
            <a:noAutofit/>
          </a:bodyPr>
          <a:lstStyle/>
          <a:p>
            <a:r>
              <a:rPr lang="pt-BR" sz="2800" dirty="0">
                <a:solidFill>
                  <a:schemeClr val="bg1"/>
                </a:solidFill>
              </a:rPr>
              <a:t>Algoritmos Avançados de Bioinformática</a:t>
            </a:r>
          </a:p>
        </p:txBody>
      </p:sp>
      <p:pic>
        <p:nvPicPr>
          <p:cNvPr id="7" name="Picture 6"/>
          <p:cNvPicPr>
            <a:picLocks noChangeAspect="1"/>
          </p:cNvPicPr>
          <p:nvPr/>
        </p:nvPicPr>
        <p:blipFill>
          <a:blip r:embed="rId2"/>
          <a:stretch>
            <a:fillRect/>
          </a:stretch>
        </p:blipFill>
        <p:spPr>
          <a:xfrm>
            <a:off x="2213607" y="2811668"/>
            <a:ext cx="4981839" cy="2739019"/>
          </a:xfrm>
          <a:prstGeom prst="rect">
            <a:avLst/>
          </a:prstGeom>
          <a:ln>
            <a:solidFill>
              <a:srgbClr val="002A52"/>
            </a:solidFill>
          </a:ln>
        </p:spPr>
      </p:pic>
    </p:spTree>
    <p:extLst>
      <p:ext uri="{BB962C8B-B14F-4D97-AF65-F5344CB8AC3E}">
        <p14:creationId xmlns:p14="http://schemas.microsoft.com/office/powerpoint/2010/main" val="278168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165" y="839893"/>
            <a:ext cx="8707624" cy="5324535"/>
          </a:xfrm>
          <a:prstGeom prst="rect">
            <a:avLst/>
          </a:prstGeom>
          <a:noFill/>
        </p:spPr>
        <p:txBody>
          <a:bodyPr wrap="square" rtlCol="0">
            <a:spAutoFit/>
          </a:bodyPr>
          <a:lstStyle/>
          <a:p>
            <a:pPr marL="285750" indent="-285750" algn="just">
              <a:buFont typeface="Courier New"/>
              <a:buChar char="o"/>
            </a:pPr>
            <a:r>
              <a:rPr lang="en-US" sz="2000" dirty="0">
                <a:solidFill>
                  <a:srgbClr val="002A52"/>
                </a:solidFill>
              </a:rPr>
              <a:t>Certain programs have strict naming conventions and besides the data format they use information in the filename to interpret aspects of the data.</a:t>
            </a:r>
          </a:p>
          <a:p>
            <a:pPr marL="285750" indent="-285750" algn="just">
              <a:buFont typeface="Courier New"/>
              <a:buChar char="o"/>
            </a:pPr>
            <a:endParaRPr lang="en-US" sz="2000" dirty="0">
              <a:solidFill>
                <a:srgbClr val="002A52"/>
              </a:solidFill>
            </a:endParaRPr>
          </a:p>
          <a:p>
            <a:pPr marL="285750" indent="-285750" algn="just">
              <a:buFont typeface="Courier New"/>
              <a:buChar char="o"/>
            </a:pPr>
            <a:r>
              <a:rPr lang="en-US" sz="2000" dirty="0">
                <a:solidFill>
                  <a:srgbClr val="002A52"/>
                </a:solidFill>
              </a:rPr>
              <a:t>File naming conventions make easier the managing of the files.</a:t>
            </a:r>
          </a:p>
          <a:p>
            <a:pPr marL="285750" indent="-285750" algn="just">
              <a:buFont typeface="Courier New"/>
              <a:buChar char="o"/>
            </a:pPr>
            <a:endParaRPr lang="en-US" sz="2000" dirty="0">
              <a:solidFill>
                <a:srgbClr val="002A52"/>
              </a:solidFill>
            </a:endParaRPr>
          </a:p>
          <a:p>
            <a:pPr marL="285750" indent="-285750" algn="just">
              <a:buFont typeface="Courier New"/>
              <a:buChar char="o"/>
            </a:pPr>
            <a:r>
              <a:rPr lang="en-US" sz="2000" dirty="0">
                <a:solidFill>
                  <a:srgbClr val="002A52"/>
                </a:solidFill>
              </a:rPr>
              <a:t>Typically a suffix is used to denote the data type.</a:t>
            </a:r>
          </a:p>
          <a:p>
            <a:pPr marL="285750" indent="-285750" algn="just">
              <a:buFont typeface="Courier New"/>
              <a:buChar char="o"/>
            </a:pPr>
            <a:endParaRPr lang="en-US" sz="2000" dirty="0">
              <a:solidFill>
                <a:srgbClr val="002A52"/>
              </a:solidFill>
            </a:endParaRPr>
          </a:p>
          <a:p>
            <a:pPr marL="285750" indent="-285750" algn="just">
              <a:buFont typeface="Courier New"/>
              <a:buChar char="o"/>
            </a:pPr>
            <a:endParaRPr lang="en-US" sz="2000" dirty="0">
              <a:solidFill>
                <a:srgbClr val="002A52"/>
              </a:solidFill>
            </a:endParaRPr>
          </a:p>
          <a:p>
            <a:pPr algn="just"/>
            <a:r>
              <a:rPr lang="en-US" sz="2000" dirty="0">
                <a:solidFill>
                  <a:srgbClr val="002A52"/>
                </a:solidFill>
              </a:rPr>
              <a:t>Full description of several data formats can be found here:</a:t>
            </a:r>
          </a:p>
          <a:p>
            <a:pPr algn="just"/>
            <a:r>
              <a:rPr lang="sv-SE" sz="2000" dirty="0">
                <a:solidFill>
                  <a:srgbClr val="002A52"/>
                </a:solidFill>
                <a:hlinkClick r:id="rId2"/>
              </a:rPr>
              <a:t>https://genome.ucsc.edu/FAQ/FAQformat.html#format5.1</a:t>
            </a:r>
            <a:endParaRPr lang="sv-SE" sz="2000" dirty="0">
              <a:solidFill>
                <a:srgbClr val="002A52"/>
              </a:solidFill>
            </a:endParaRPr>
          </a:p>
          <a:p>
            <a:pPr algn="just"/>
            <a:endParaRPr lang="sv-SE" sz="2000" dirty="0">
              <a:solidFill>
                <a:srgbClr val="002A52"/>
              </a:solidFill>
            </a:endParaRPr>
          </a:p>
          <a:p>
            <a:pPr algn="just"/>
            <a:r>
              <a:rPr lang="en-US" sz="2000" dirty="0">
                <a:solidFill>
                  <a:srgbClr val="002A52"/>
                </a:solidFill>
              </a:rPr>
              <a:t>Most common file formats for next-generation sequencing data:</a:t>
            </a:r>
          </a:p>
          <a:p>
            <a:pPr algn="just"/>
            <a:r>
              <a:rPr lang="sv-SE" sz="2000" dirty="0">
                <a:solidFill>
                  <a:srgbClr val="002A52"/>
                </a:solidFill>
              </a:rPr>
              <a:t>FASTA, FASTQ, SAM/BAM</a:t>
            </a:r>
          </a:p>
          <a:p>
            <a:pPr algn="just"/>
            <a:endParaRPr lang="sv-SE" sz="2000" dirty="0">
              <a:solidFill>
                <a:srgbClr val="002A52"/>
              </a:solidFill>
            </a:endParaRPr>
          </a:p>
          <a:p>
            <a:pPr algn="just"/>
            <a:r>
              <a:rPr lang="sv-SE" sz="2000" dirty="0" err="1">
                <a:solidFill>
                  <a:srgbClr val="002A52"/>
                </a:solidFill>
              </a:rPr>
              <a:t>other</a:t>
            </a:r>
            <a:r>
              <a:rPr lang="sv-SE" sz="2000" dirty="0">
                <a:solidFill>
                  <a:srgbClr val="002A52"/>
                </a:solidFill>
              </a:rPr>
              <a:t> common formats:</a:t>
            </a:r>
          </a:p>
          <a:p>
            <a:pPr algn="just"/>
            <a:endParaRPr lang="sv-SE" sz="2000" dirty="0">
              <a:solidFill>
                <a:srgbClr val="002A52"/>
              </a:solidFill>
            </a:endParaRPr>
          </a:p>
          <a:p>
            <a:pPr algn="just"/>
            <a:r>
              <a:rPr lang="en-US" sz="2000" dirty="0">
                <a:solidFill>
                  <a:srgbClr val="002A52"/>
                </a:solidFill>
              </a:rPr>
              <a:t>BED, WIG, GFF/GTF, VCF</a:t>
            </a:r>
          </a:p>
        </p:txBody>
      </p:sp>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File Naming Convention</a:t>
            </a:r>
          </a:p>
        </p:txBody>
      </p:sp>
    </p:spTree>
    <p:extLst>
      <p:ext uri="{BB962C8B-B14F-4D97-AF65-F5344CB8AC3E}">
        <p14:creationId xmlns:p14="http://schemas.microsoft.com/office/powerpoint/2010/main" val="2545710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165" y="839893"/>
            <a:ext cx="8707624" cy="2985433"/>
          </a:xfrm>
          <a:prstGeom prst="rect">
            <a:avLst/>
          </a:prstGeom>
          <a:noFill/>
        </p:spPr>
        <p:txBody>
          <a:bodyPr wrap="square" rtlCol="0">
            <a:spAutoFit/>
          </a:bodyPr>
          <a:lstStyle/>
          <a:p>
            <a:r>
              <a:rPr lang="en-US" sz="2000" b="1" dirty="0">
                <a:solidFill>
                  <a:srgbClr val="002A52"/>
                </a:solidFill>
              </a:rPr>
              <a:t>FASTA (.</a:t>
            </a:r>
            <a:r>
              <a:rPr lang="en-US" sz="2000" b="1" dirty="0" err="1">
                <a:solidFill>
                  <a:srgbClr val="002A52"/>
                </a:solidFill>
              </a:rPr>
              <a:t>fasta</a:t>
            </a:r>
            <a:r>
              <a:rPr lang="en-US" sz="2000" b="1" dirty="0">
                <a:solidFill>
                  <a:srgbClr val="002A52"/>
                </a:solidFill>
              </a:rPr>
              <a:t>, .</a:t>
            </a:r>
            <a:r>
              <a:rPr lang="en-US" sz="2000" b="1" dirty="0" err="1">
                <a:solidFill>
                  <a:srgbClr val="002A52"/>
                </a:solidFill>
              </a:rPr>
              <a:t>fa</a:t>
            </a:r>
            <a:r>
              <a:rPr lang="en-US" sz="2000" b="1" dirty="0">
                <a:solidFill>
                  <a:srgbClr val="002A52"/>
                </a:solidFill>
              </a:rPr>
              <a:t>, .</a:t>
            </a:r>
            <a:r>
              <a:rPr lang="en-US" sz="2000" b="1" dirty="0" err="1">
                <a:solidFill>
                  <a:srgbClr val="002A52"/>
                </a:solidFill>
              </a:rPr>
              <a:t>fsa</a:t>
            </a:r>
            <a:r>
              <a:rPr lang="en-US" sz="2000" b="1" dirty="0">
                <a:solidFill>
                  <a:srgbClr val="002A52"/>
                </a:solidFill>
              </a:rPr>
              <a:t>)</a:t>
            </a:r>
          </a:p>
          <a:p>
            <a:pPr algn="just"/>
            <a:r>
              <a:rPr lang="en-US" sz="2000" dirty="0">
                <a:solidFill>
                  <a:srgbClr val="002A52"/>
                </a:solidFill>
              </a:rPr>
              <a:t>Possibly the most common biological sequence format. It may contain nucleotide or peptide sequence(s) and a single-line header per sequence. </a:t>
            </a:r>
          </a:p>
          <a:p>
            <a:pPr algn="just"/>
            <a:endParaRPr lang="en-US" sz="2000" dirty="0">
              <a:solidFill>
                <a:srgbClr val="002A52"/>
              </a:solidFill>
            </a:endParaRPr>
          </a:p>
          <a:p>
            <a:pPr algn="just"/>
            <a:r>
              <a:rPr lang="en-US" sz="2000" dirty="0">
                <a:solidFill>
                  <a:srgbClr val="002A52"/>
                </a:solidFill>
              </a:rPr>
              <a:t>It contains a header line that starts with "&gt;" followed by the sequenced identifier and description. The next lines contain the sequence.</a:t>
            </a:r>
          </a:p>
          <a:p>
            <a:pPr algn="just"/>
            <a:endParaRPr lang="en-US" sz="2000" dirty="0">
              <a:solidFill>
                <a:srgbClr val="002A52"/>
              </a:solidFill>
            </a:endParaRPr>
          </a:p>
          <a:p>
            <a:pPr algn="just"/>
            <a:r>
              <a:rPr lang="en-US" sz="1600" dirty="0">
                <a:solidFill>
                  <a:srgbClr val="002A52"/>
                </a:solidFill>
              </a:rPr>
              <a:t>Format:</a:t>
            </a:r>
          </a:p>
          <a:p>
            <a:pPr algn="just"/>
            <a:r>
              <a:rPr lang="en-US" sz="1600" dirty="0">
                <a:solidFill>
                  <a:srgbClr val="002A52"/>
                </a:solidFill>
              </a:rPr>
              <a:t>Line 1:             Single line description, marked by “&gt;”</a:t>
            </a:r>
          </a:p>
          <a:p>
            <a:pPr algn="just"/>
            <a:r>
              <a:rPr lang="en-US" sz="1600" dirty="0">
                <a:solidFill>
                  <a:srgbClr val="002A52"/>
                </a:solidFill>
              </a:rPr>
              <a:t>Line 2…n:        Lines of sequence data (no longer than 60 characters) </a:t>
            </a:r>
          </a:p>
        </p:txBody>
      </p:sp>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FASTA</a:t>
            </a:r>
          </a:p>
        </p:txBody>
      </p:sp>
      <p:sp>
        <p:nvSpPr>
          <p:cNvPr id="5" name="Rectangle 4"/>
          <p:cNvSpPr/>
          <p:nvPr/>
        </p:nvSpPr>
        <p:spPr>
          <a:xfrm>
            <a:off x="297877" y="4141721"/>
            <a:ext cx="8644912" cy="1659846"/>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300" dirty="0">
                <a:solidFill>
                  <a:schemeClr val="tx1"/>
                </a:solidFill>
                <a:latin typeface="Courier"/>
                <a:cs typeface="Courier"/>
              </a:rPr>
              <a:t>$ cd Motifs</a:t>
            </a:r>
          </a:p>
          <a:p>
            <a:r>
              <a:rPr lang="en-US" sz="1300" dirty="0">
                <a:solidFill>
                  <a:schemeClr val="tx1"/>
                </a:solidFill>
                <a:latin typeface="Courier"/>
                <a:cs typeface="Courier"/>
              </a:rPr>
              <a:t>$ head tf4.fasta.txt</a:t>
            </a:r>
          </a:p>
          <a:p>
            <a:endParaRPr lang="en-US" sz="1300" dirty="0">
              <a:solidFill>
                <a:schemeClr val="tx1"/>
              </a:solidFill>
              <a:latin typeface="Courier"/>
              <a:cs typeface="Courier"/>
            </a:endParaRPr>
          </a:p>
          <a:p>
            <a:r>
              <a:rPr lang="en-US" sz="1300" dirty="0">
                <a:solidFill>
                  <a:schemeClr val="tx1"/>
                </a:solidFill>
                <a:latin typeface="Courier"/>
                <a:cs typeface="Courier"/>
              </a:rPr>
              <a:t>&gt;gi|557079417|gb|ESQ25234.1| Transcription initiation factor TFIIIB, Brf1 subunit/Transcription initiation factor TFIIB [uncultured </a:t>
            </a:r>
            <a:r>
              <a:rPr lang="en-US" sz="1300" dirty="0" err="1">
                <a:solidFill>
                  <a:schemeClr val="tx1"/>
                </a:solidFill>
                <a:latin typeface="Courier"/>
                <a:cs typeface="Courier"/>
              </a:rPr>
              <a:t>Acidilobus</a:t>
            </a:r>
            <a:r>
              <a:rPr lang="en-US" sz="1300" dirty="0">
                <a:solidFill>
                  <a:schemeClr val="tx1"/>
                </a:solidFill>
                <a:latin typeface="Courier"/>
                <a:cs typeface="Courier"/>
              </a:rPr>
              <a:t> sp. OSP8]</a:t>
            </a:r>
          </a:p>
          <a:p>
            <a:r>
              <a:rPr lang="en-US" sz="1300" dirty="0">
                <a:solidFill>
                  <a:schemeClr val="tx1"/>
                </a:solidFill>
                <a:latin typeface="Courier"/>
                <a:cs typeface="Courier"/>
              </a:rPr>
              <a:t>MRCPVCGSARLAWDGSTGYLVCQDCGAVISQLIEEERPALPRPPWRPIRRRPEPVVPPASRPLEEDVEEAAAKAVRRGRV</a:t>
            </a:r>
          </a:p>
          <a:p>
            <a:r>
              <a:rPr lang="en-US" sz="1300" dirty="0">
                <a:solidFill>
                  <a:schemeClr val="tx1"/>
                </a:solidFill>
                <a:latin typeface="Courier"/>
                <a:cs typeface="Courier"/>
              </a:rPr>
              <a:t>IEIVGRAVRLRPPMKEKVEGLEGLLEMMSGFPDLKSRTERVRKALALYAALRAMGLSRSRATELASRATGASPRSILKVR</a:t>
            </a:r>
          </a:p>
          <a:p>
            <a:r>
              <a:rPr lang="en-US" sz="1300" dirty="0">
                <a:solidFill>
                  <a:schemeClr val="tx1"/>
                </a:solidFill>
                <a:latin typeface="Courier"/>
                <a:cs typeface="Courier"/>
              </a:rPr>
              <a:t>ERHQRSLDMYEVAVAEALRQKRLSPPMLAEKLKAGLGPSVHS</a:t>
            </a:r>
          </a:p>
        </p:txBody>
      </p:sp>
    </p:spTree>
    <p:extLst>
      <p:ext uri="{BB962C8B-B14F-4D97-AF65-F5344CB8AC3E}">
        <p14:creationId xmlns:p14="http://schemas.microsoft.com/office/powerpoint/2010/main" val="2091349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Sequencing Technologies</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2385" t="2369" r="2579" b="1477"/>
          <a:stretch/>
        </p:blipFill>
        <p:spPr>
          <a:xfrm>
            <a:off x="-15072" y="3"/>
            <a:ext cx="9219028" cy="6863024"/>
          </a:xfrm>
          <a:prstGeom prst="rect">
            <a:avLst/>
          </a:prstGeom>
        </p:spPr>
      </p:pic>
    </p:spTree>
    <p:extLst>
      <p:ext uri="{BB962C8B-B14F-4D97-AF65-F5344CB8AC3E}">
        <p14:creationId xmlns:p14="http://schemas.microsoft.com/office/powerpoint/2010/main" val="1456498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FASTQ</a:t>
            </a:r>
          </a:p>
        </p:txBody>
      </p:sp>
      <p:grpSp>
        <p:nvGrpSpPr>
          <p:cNvPr id="2" name="Group 1"/>
          <p:cNvGrpSpPr/>
          <p:nvPr/>
        </p:nvGrpSpPr>
        <p:grpSpPr>
          <a:xfrm>
            <a:off x="235165" y="1241034"/>
            <a:ext cx="8707624" cy="1546499"/>
            <a:chOff x="235165" y="676554"/>
            <a:chExt cx="8707624" cy="1546499"/>
          </a:xfrm>
        </p:grpSpPr>
        <p:sp>
          <p:nvSpPr>
            <p:cNvPr id="5" name="Rectangle 4"/>
            <p:cNvSpPr/>
            <p:nvPr/>
          </p:nvSpPr>
          <p:spPr>
            <a:xfrm>
              <a:off x="235165" y="862395"/>
              <a:ext cx="8707624" cy="130143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cs-CZ" sz="1300" dirty="0">
                  <a:solidFill>
                    <a:schemeClr val="tx1"/>
                  </a:solidFill>
                  <a:latin typeface="Courier"/>
                  <a:cs typeface="Courier"/>
                </a:rPr>
                <a:t>@K00136:112:H3LFLBBXX:5:1102:32191:34473 1:N:0</a:t>
              </a:r>
            </a:p>
            <a:p>
              <a:r>
                <a:rPr lang="cs-CZ" sz="1300" dirty="0">
                  <a:solidFill>
                    <a:schemeClr val="tx1"/>
                  </a:solidFill>
                  <a:latin typeface="Courier"/>
                  <a:cs typeface="Courier"/>
                </a:rPr>
                <a:t>TGCCAGGGCCCCTGCCTGTGGGACTCCACCCAAAGCAGGTTCACACCAGGACACACCTGGCACCTTTGGCATTGCCTCCCTGTGCCCTAAGCAATCTCCC</a:t>
              </a:r>
            </a:p>
            <a:p>
              <a:r>
                <a:rPr lang="cs-CZ" sz="1300" dirty="0">
                  <a:solidFill>
                    <a:schemeClr val="tx1"/>
                  </a:solidFill>
                  <a:latin typeface="Courier"/>
                  <a:cs typeface="Courier"/>
                </a:rPr>
                <a:t>+</a:t>
              </a:r>
            </a:p>
            <a:p>
              <a:r>
                <a:rPr lang="cs-CZ" sz="1300" dirty="0">
                  <a:solidFill>
                    <a:schemeClr val="tx1"/>
                  </a:solidFill>
                  <a:latin typeface="Courier"/>
                  <a:cs typeface="Courier"/>
                </a:rPr>
                <a:t>```</a:t>
              </a:r>
              <a:r>
                <a:rPr lang="cs-CZ" sz="1300" dirty="0" err="1">
                  <a:solidFill>
                    <a:schemeClr val="tx1"/>
                  </a:solidFill>
                  <a:latin typeface="Courier"/>
                  <a:cs typeface="Courier"/>
                </a:rPr>
                <a:t>eejje</a:t>
              </a:r>
              <a:r>
                <a:rPr lang="cs-CZ" sz="1300" dirty="0">
                  <a:solidFill>
                    <a:schemeClr val="tx1"/>
                  </a:solidFill>
                  <a:latin typeface="Courier"/>
                  <a:cs typeface="Courier"/>
                </a:rPr>
                <a:t>[eejjjjjjjjjjjjjjjjjjjjjjjjjjjjjjjjjjjejjjj`jjjjj`jjejjjjjjjjjjjjjjjjjjjjjjejjjjj`ejj``jjjej</a:t>
              </a:r>
            </a:p>
          </p:txBody>
        </p:sp>
        <p:cxnSp>
          <p:nvCxnSpPr>
            <p:cNvPr id="3" name="Straight Arrow Connector 2"/>
            <p:cNvCxnSpPr/>
            <p:nvPr/>
          </p:nvCxnSpPr>
          <p:spPr>
            <a:xfrm flipH="1">
              <a:off x="5126599" y="862395"/>
              <a:ext cx="768204" cy="172479"/>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145646" y="676554"/>
              <a:ext cx="2116485" cy="369332"/>
            </a:xfrm>
            <a:prstGeom prst="rect">
              <a:avLst/>
            </a:prstGeom>
            <a:noFill/>
          </p:spPr>
          <p:txBody>
            <a:bodyPr wrap="square" rtlCol="0">
              <a:spAutoFit/>
            </a:bodyPr>
            <a:lstStyle/>
            <a:p>
              <a:r>
                <a:rPr lang="en-US" dirty="0">
                  <a:solidFill>
                    <a:srgbClr val="002A52"/>
                  </a:solidFill>
                </a:rPr>
                <a:t>Sequence identifier</a:t>
              </a:r>
            </a:p>
          </p:txBody>
        </p:sp>
        <p:cxnSp>
          <p:nvCxnSpPr>
            <p:cNvPr id="10" name="Straight Arrow Connector 9"/>
            <p:cNvCxnSpPr/>
            <p:nvPr/>
          </p:nvCxnSpPr>
          <p:spPr>
            <a:xfrm flipH="1">
              <a:off x="1892623" y="1500872"/>
              <a:ext cx="768204" cy="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739213" y="1269166"/>
              <a:ext cx="2116485" cy="369332"/>
            </a:xfrm>
            <a:prstGeom prst="rect">
              <a:avLst/>
            </a:prstGeom>
            <a:noFill/>
          </p:spPr>
          <p:txBody>
            <a:bodyPr wrap="square" rtlCol="0">
              <a:spAutoFit/>
            </a:bodyPr>
            <a:lstStyle/>
            <a:p>
              <a:r>
                <a:rPr lang="en-US" dirty="0">
                  <a:solidFill>
                    <a:srgbClr val="002A52"/>
                  </a:solidFill>
                </a:rPr>
                <a:t>Sequence</a:t>
              </a:r>
            </a:p>
          </p:txBody>
        </p:sp>
        <p:cxnSp>
          <p:nvCxnSpPr>
            <p:cNvPr id="13" name="Straight Arrow Connector 12"/>
            <p:cNvCxnSpPr/>
            <p:nvPr/>
          </p:nvCxnSpPr>
          <p:spPr>
            <a:xfrm flipH="1">
              <a:off x="1971009" y="2033082"/>
              <a:ext cx="768204" cy="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891613" y="1853721"/>
              <a:ext cx="2116485" cy="369332"/>
            </a:xfrm>
            <a:prstGeom prst="rect">
              <a:avLst/>
            </a:prstGeom>
            <a:noFill/>
          </p:spPr>
          <p:txBody>
            <a:bodyPr wrap="square" rtlCol="0">
              <a:spAutoFit/>
            </a:bodyPr>
            <a:lstStyle/>
            <a:p>
              <a:r>
                <a:rPr lang="en-US" dirty="0">
                  <a:solidFill>
                    <a:srgbClr val="002A52"/>
                  </a:solidFill>
                </a:rPr>
                <a:t>Quality Score</a:t>
              </a:r>
            </a:p>
          </p:txBody>
        </p:sp>
      </p:grpSp>
      <p:sp>
        <p:nvSpPr>
          <p:cNvPr id="15" name="TextBox 14"/>
          <p:cNvSpPr txBox="1"/>
          <p:nvPr/>
        </p:nvSpPr>
        <p:spPr>
          <a:xfrm>
            <a:off x="235165" y="2831242"/>
            <a:ext cx="8707624" cy="1938992"/>
          </a:xfrm>
          <a:prstGeom prst="rect">
            <a:avLst/>
          </a:prstGeom>
          <a:noFill/>
        </p:spPr>
        <p:txBody>
          <a:bodyPr wrap="square" rtlCol="0">
            <a:spAutoFit/>
          </a:bodyPr>
          <a:lstStyle/>
          <a:p>
            <a:pPr marL="342900" indent="-342900" algn="just">
              <a:buFont typeface="Courier New"/>
              <a:buChar char="o"/>
            </a:pPr>
            <a:r>
              <a:rPr lang="en-US" sz="2000" dirty="0">
                <a:solidFill>
                  <a:srgbClr val="002A52"/>
                </a:solidFill>
              </a:rPr>
              <a:t>For each base pair sequence there is an associated quality score;</a:t>
            </a:r>
          </a:p>
          <a:p>
            <a:pPr marL="342900" indent="-342900" algn="just">
              <a:buFont typeface="Courier New"/>
              <a:buChar char="o"/>
            </a:pPr>
            <a:r>
              <a:rPr lang="en-US" sz="2000" dirty="0">
                <a:solidFill>
                  <a:srgbClr val="002A52"/>
                </a:solidFill>
              </a:rPr>
              <a:t>This corresponds to an integer value that represents the probability of an error;</a:t>
            </a:r>
          </a:p>
          <a:p>
            <a:pPr marL="342900" indent="-342900" algn="just">
              <a:buFont typeface="Courier New"/>
              <a:buChar char="o"/>
            </a:pPr>
            <a:r>
              <a:rPr lang="en-US" sz="2000" dirty="0">
                <a:solidFill>
                  <a:srgbClr val="002A52"/>
                </a:solidFill>
              </a:rPr>
              <a:t>The score is known as </a:t>
            </a:r>
            <a:r>
              <a:rPr lang="en-US" sz="2000" dirty="0" err="1">
                <a:solidFill>
                  <a:srgbClr val="002A52"/>
                </a:solidFill>
              </a:rPr>
              <a:t>Phred</a:t>
            </a:r>
            <a:r>
              <a:rPr lang="en-US" sz="2000" dirty="0">
                <a:solidFill>
                  <a:srgbClr val="002A52"/>
                </a:solidFill>
              </a:rPr>
              <a:t> or Q score;</a:t>
            </a:r>
          </a:p>
          <a:p>
            <a:pPr marL="342900" indent="-342900" algn="just">
              <a:buFont typeface="Courier New"/>
              <a:buChar char="o"/>
            </a:pPr>
            <a:r>
              <a:rPr lang="en-US" sz="2000" dirty="0">
                <a:solidFill>
                  <a:srgbClr val="002A52"/>
                </a:solidFill>
              </a:rPr>
              <a:t>Each value is encoded as a ASCII character;</a:t>
            </a:r>
          </a:p>
          <a:p>
            <a:pPr marL="342900" indent="-342900" algn="just">
              <a:buFont typeface="Courier New"/>
              <a:buChar char="o"/>
            </a:pPr>
            <a:r>
              <a:rPr lang="fi-FI" sz="2000" b="1" dirty="0">
                <a:solidFill>
                  <a:srgbClr val="002A52"/>
                </a:solidFill>
              </a:rPr>
              <a:t>Q = –10 log10(P)</a:t>
            </a:r>
            <a:endParaRPr lang="en-US" sz="2000" b="1" dirty="0">
              <a:solidFill>
                <a:srgbClr val="002A52"/>
              </a:solidFill>
            </a:endParaRPr>
          </a:p>
        </p:txBody>
      </p:sp>
      <p:pic>
        <p:nvPicPr>
          <p:cNvPr id="16" name="Picture 15"/>
          <p:cNvPicPr>
            <a:picLocks noChangeAspect="1"/>
          </p:cNvPicPr>
          <p:nvPr/>
        </p:nvPicPr>
        <p:blipFill>
          <a:blip r:embed="rId2"/>
          <a:stretch>
            <a:fillRect/>
          </a:stretch>
        </p:blipFill>
        <p:spPr>
          <a:xfrm>
            <a:off x="799562" y="4791182"/>
            <a:ext cx="7462569" cy="2066818"/>
          </a:xfrm>
          <a:prstGeom prst="rect">
            <a:avLst/>
          </a:prstGeom>
        </p:spPr>
      </p:pic>
      <p:sp>
        <p:nvSpPr>
          <p:cNvPr id="17" name="TextBox 16"/>
          <p:cNvSpPr txBox="1"/>
          <p:nvPr/>
        </p:nvSpPr>
        <p:spPr>
          <a:xfrm>
            <a:off x="4855698" y="4526836"/>
            <a:ext cx="4530846" cy="246221"/>
          </a:xfrm>
          <a:prstGeom prst="rect">
            <a:avLst/>
          </a:prstGeom>
          <a:noFill/>
        </p:spPr>
        <p:txBody>
          <a:bodyPr wrap="square" rtlCol="0">
            <a:spAutoFit/>
          </a:bodyPr>
          <a:lstStyle/>
          <a:p>
            <a:r>
              <a:rPr lang="en-US" sz="1000" dirty="0">
                <a:solidFill>
                  <a:schemeClr val="bg1">
                    <a:lumMod val="50000"/>
                  </a:schemeClr>
                </a:solidFill>
              </a:rPr>
              <a:t>Adapted from http://drive5.com/</a:t>
            </a:r>
            <a:r>
              <a:rPr lang="en-US" sz="1000" dirty="0" err="1">
                <a:solidFill>
                  <a:schemeClr val="bg1">
                    <a:lumMod val="50000"/>
                  </a:schemeClr>
                </a:solidFill>
              </a:rPr>
              <a:t>usearch</a:t>
            </a:r>
            <a:r>
              <a:rPr lang="en-US" sz="1000" dirty="0">
                <a:solidFill>
                  <a:schemeClr val="bg1">
                    <a:lumMod val="50000"/>
                  </a:schemeClr>
                </a:solidFill>
              </a:rPr>
              <a:t>/manual/</a:t>
            </a:r>
            <a:r>
              <a:rPr lang="en-US" sz="1000" dirty="0" err="1">
                <a:solidFill>
                  <a:schemeClr val="bg1">
                    <a:lumMod val="50000"/>
                  </a:schemeClr>
                </a:solidFill>
              </a:rPr>
              <a:t>quality_score.html</a:t>
            </a:r>
            <a:r>
              <a:rPr lang="en-US" sz="1000" dirty="0">
                <a:solidFill>
                  <a:schemeClr val="bg1">
                    <a:lumMod val="50000"/>
                  </a:schemeClr>
                </a:solidFill>
              </a:rPr>
              <a:t> </a:t>
            </a:r>
          </a:p>
        </p:txBody>
      </p:sp>
      <p:sp>
        <p:nvSpPr>
          <p:cNvPr id="18" name="Rectangle 17"/>
          <p:cNvSpPr/>
          <p:nvPr/>
        </p:nvSpPr>
        <p:spPr>
          <a:xfrm>
            <a:off x="270418" y="806447"/>
            <a:ext cx="8644912" cy="51521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300" dirty="0">
                <a:solidFill>
                  <a:schemeClr val="tx1"/>
                </a:solidFill>
                <a:latin typeface="Courier"/>
                <a:cs typeface="Courier"/>
              </a:rPr>
              <a:t>$ cd NGS</a:t>
            </a:r>
          </a:p>
          <a:p>
            <a:r>
              <a:rPr lang="en-US" sz="1300" dirty="0">
                <a:solidFill>
                  <a:schemeClr val="tx1"/>
                </a:solidFill>
                <a:latin typeface="Courier"/>
                <a:cs typeface="Courier"/>
              </a:rPr>
              <a:t>$ head top_1.fq</a:t>
            </a:r>
          </a:p>
          <a:p>
            <a:endParaRPr lang="en-US" sz="1300" dirty="0">
              <a:solidFill>
                <a:schemeClr val="tx1"/>
              </a:solidFill>
              <a:latin typeface="Courier"/>
              <a:cs typeface="Courier"/>
            </a:endParaRPr>
          </a:p>
        </p:txBody>
      </p:sp>
    </p:spTree>
    <p:extLst>
      <p:ext uri="{BB962C8B-B14F-4D97-AF65-F5344CB8AC3E}">
        <p14:creationId xmlns:p14="http://schemas.microsoft.com/office/powerpoint/2010/main" val="1698438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Quality Control of FASTQ files</a:t>
            </a:r>
          </a:p>
        </p:txBody>
      </p:sp>
      <p:sp>
        <p:nvSpPr>
          <p:cNvPr id="6" name="TextBox 5"/>
          <p:cNvSpPr txBox="1"/>
          <p:nvPr/>
        </p:nvSpPr>
        <p:spPr>
          <a:xfrm>
            <a:off x="395973" y="826593"/>
            <a:ext cx="8549304" cy="400110"/>
          </a:xfrm>
          <a:prstGeom prst="rect">
            <a:avLst/>
          </a:prstGeom>
          <a:noFill/>
        </p:spPr>
        <p:txBody>
          <a:bodyPr wrap="square" rtlCol="0">
            <a:spAutoFit/>
          </a:bodyPr>
          <a:lstStyle/>
          <a:p>
            <a:r>
              <a:rPr lang="en-US" sz="2000" dirty="0">
                <a:solidFill>
                  <a:srgbClr val="002A52"/>
                </a:solidFill>
              </a:rPr>
              <a:t>Use </a:t>
            </a:r>
            <a:r>
              <a:rPr lang="en-US" sz="2000" dirty="0" err="1">
                <a:solidFill>
                  <a:srgbClr val="002A52"/>
                </a:solidFill>
              </a:rPr>
              <a:t>fastQC</a:t>
            </a:r>
            <a:r>
              <a:rPr lang="en-US" sz="2000" dirty="0">
                <a:solidFill>
                  <a:srgbClr val="002A52"/>
                </a:solidFill>
              </a:rPr>
              <a:t> for QC statistics and a quick graphical overview of the dataset.</a:t>
            </a:r>
          </a:p>
        </p:txBody>
      </p:sp>
      <p:sp>
        <p:nvSpPr>
          <p:cNvPr id="9" name="Rectangle 8"/>
          <p:cNvSpPr/>
          <p:nvPr/>
        </p:nvSpPr>
        <p:spPr>
          <a:xfrm>
            <a:off x="395973" y="1530960"/>
            <a:ext cx="8026833" cy="2639896"/>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a:t>
            </a:r>
            <a:r>
              <a:rPr lang="en-US" sz="1600" dirty="0" err="1">
                <a:solidFill>
                  <a:schemeClr val="tx1"/>
                </a:solidFill>
                <a:latin typeface="Courier"/>
                <a:cs typeface="Courier"/>
              </a:rPr>
              <a:t>uncompress</a:t>
            </a:r>
            <a:r>
              <a:rPr lang="en-US" sz="1600" dirty="0">
                <a:solidFill>
                  <a:schemeClr val="tx1"/>
                </a:solidFill>
                <a:latin typeface="Courier"/>
                <a:cs typeface="Courier"/>
              </a:rPr>
              <a:t> the assembly taster file</a:t>
            </a:r>
          </a:p>
          <a:p>
            <a:r>
              <a:rPr lang="en-US" sz="1600" dirty="0">
                <a:solidFill>
                  <a:schemeClr val="tx1"/>
                </a:solidFill>
                <a:latin typeface="Courier"/>
                <a:cs typeface="Courier"/>
              </a:rPr>
              <a:t>$ tar –</a:t>
            </a:r>
            <a:r>
              <a:rPr lang="en-US" sz="1600" dirty="0" err="1">
                <a:solidFill>
                  <a:schemeClr val="tx1"/>
                </a:solidFill>
                <a:latin typeface="Courier"/>
                <a:cs typeface="Courier"/>
              </a:rPr>
              <a:t>xvf</a:t>
            </a:r>
            <a:r>
              <a:rPr lang="en-US" sz="1600" dirty="0">
                <a:solidFill>
                  <a:schemeClr val="tx1"/>
                </a:solidFill>
                <a:latin typeface="Courier"/>
                <a:cs typeface="Courier"/>
              </a:rPr>
              <a:t> </a:t>
            </a:r>
            <a:r>
              <a:rPr lang="en-US" sz="1600" dirty="0" err="1">
                <a:solidFill>
                  <a:schemeClr val="tx1"/>
                </a:solidFill>
                <a:latin typeface="Courier"/>
                <a:cs typeface="Courier"/>
              </a:rPr>
              <a:t>assembly_taster.tar.xz</a:t>
            </a:r>
            <a:endParaRPr lang="en-US" sz="1600" dirty="0">
              <a:solidFill>
                <a:schemeClr val="tx1"/>
              </a:solidFill>
              <a:latin typeface="Courier"/>
              <a:cs typeface="Courier"/>
            </a:endParaRPr>
          </a:p>
          <a:p>
            <a:r>
              <a:rPr lang="en-US" sz="1600" dirty="0">
                <a:solidFill>
                  <a:schemeClr val="tx1"/>
                </a:solidFill>
                <a:latin typeface="Courier"/>
                <a:cs typeface="Courier"/>
              </a:rPr>
              <a:t>$ cd </a:t>
            </a:r>
            <a:r>
              <a:rPr lang="en-US" sz="1600" dirty="0" err="1">
                <a:solidFill>
                  <a:schemeClr val="tx1"/>
                </a:solidFill>
                <a:latin typeface="Courier"/>
                <a:cs typeface="Courier"/>
              </a:rPr>
              <a:t>assembly_taster</a:t>
            </a:r>
            <a:r>
              <a:rPr lang="en-US" sz="1600" dirty="0">
                <a:solidFill>
                  <a:schemeClr val="tx1"/>
                </a:solidFill>
                <a:latin typeface="Courier"/>
                <a:cs typeface="Courier"/>
              </a:rPr>
              <a:t>/</a:t>
            </a:r>
          </a:p>
          <a:p>
            <a:endParaRPr lang="en-US" sz="1600" dirty="0">
              <a:solidFill>
                <a:schemeClr val="tx1"/>
              </a:solidFill>
              <a:latin typeface="Courier"/>
              <a:cs typeface="Courier"/>
            </a:endParaRPr>
          </a:p>
          <a:p>
            <a:r>
              <a:rPr lang="en-US" sz="1600" dirty="0">
                <a:solidFill>
                  <a:schemeClr val="tx1"/>
                </a:solidFill>
                <a:latin typeface="Courier"/>
                <a:cs typeface="Courier"/>
              </a:rPr>
              <a:t># Run </a:t>
            </a:r>
            <a:r>
              <a:rPr lang="en-US" sz="1600" dirty="0" err="1">
                <a:solidFill>
                  <a:schemeClr val="tx1"/>
                </a:solidFill>
                <a:latin typeface="Courier"/>
                <a:cs typeface="Courier"/>
              </a:rPr>
              <a:t>FastQC</a:t>
            </a:r>
            <a:r>
              <a:rPr lang="en-US" sz="1600" dirty="0">
                <a:solidFill>
                  <a:schemeClr val="tx1"/>
                </a:solidFill>
                <a:latin typeface="Courier"/>
                <a:cs typeface="Courier"/>
              </a:rPr>
              <a:t> on the dataset</a:t>
            </a:r>
          </a:p>
          <a:p>
            <a:r>
              <a:rPr lang="en-US" sz="1600" dirty="0">
                <a:solidFill>
                  <a:schemeClr val="tx1"/>
                </a:solidFill>
                <a:latin typeface="Courier"/>
                <a:cs typeface="Courier"/>
              </a:rPr>
              <a:t>$ </a:t>
            </a:r>
            <a:r>
              <a:rPr lang="en-US" sz="1600" dirty="0" err="1">
                <a:solidFill>
                  <a:schemeClr val="tx1"/>
                </a:solidFill>
                <a:latin typeface="Courier"/>
                <a:cs typeface="Courier"/>
              </a:rPr>
              <a:t>fastqc</a:t>
            </a:r>
            <a:r>
              <a:rPr lang="en-US" sz="1600" dirty="0">
                <a:solidFill>
                  <a:schemeClr val="tx1"/>
                </a:solidFill>
                <a:latin typeface="Courier"/>
                <a:cs typeface="Courier"/>
              </a:rPr>
              <a:t> </a:t>
            </a:r>
            <a:r>
              <a:rPr lang="en-US" sz="1600" dirty="0" err="1">
                <a:solidFill>
                  <a:schemeClr val="tx1"/>
                </a:solidFill>
                <a:latin typeface="Courier"/>
                <a:cs typeface="Courier"/>
              </a:rPr>
              <a:t>mt_reads.fastq</a:t>
            </a:r>
            <a:endParaRPr lang="en-US" sz="1600" dirty="0">
              <a:solidFill>
                <a:schemeClr val="tx1"/>
              </a:solidFill>
              <a:latin typeface="Courier"/>
              <a:cs typeface="Courier"/>
            </a:endParaRPr>
          </a:p>
          <a:p>
            <a:endParaRPr lang="en-US" sz="1600" dirty="0">
              <a:solidFill>
                <a:schemeClr val="tx1"/>
              </a:solidFill>
              <a:latin typeface="Courier"/>
              <a:cs typeface="Courier"/>
            </a:endParaRPr>
          </a:p>
          <a:p>
            <a:r>
              <a:rPr lang="en-US" sz="1600" dirty="0">
                <a:solidFill>
                  <a:schemeClr val="tx1"/>
                </a:solidFill>
                <a:latin typeface="Courier"/>
                <a:cs typeface="Courier"/>
              </a:rPr>
              <a:t># change to </a:t>
            </a:r>
            <a:r>
              <a:rPr lang="en-US" sz="1600" dirty="0" err="1">
                <a:solidFill>
                  <a:schemeClr val="tx1"/>
                </a:solidFill>
                <a:latin typeface="Courier"/>
                <a:cs typeface="Courier"/>
              </a:rPr>
              <a:t>mt_reads_fastqc</a:t>
            </a:r>
            <a:r>
              <a:rPr lang="en-US" sz="1600" dirty="0">
                <a:solidFill>
                  <a:schemeClr val="tx1"/>
                </a:solidFill>
                <a:latin typeface="Courier"/>
                <a:cs typeface="Courier"/>
              </a:rPr>
              <a:t> folder</a:t>
            </a:r>
          </a:p>
          <a:p>
            <a:r>
              <a:rPr lang="en-US" sz="1600" dirty="0">
                <a:solidFill>
                  <a:schemeClr val="tx1"/>
                </a:solidFill>
                <a:latin typeface="Courier"/>
                <a:cs typeface="Courier"/>
              </a:rPr>
              <a:t># open </a:t>
            </a:r>
            <a:r>
              <a:rPr lang="en-US" sz="1600" dirty="0" err="1">
                <a:solidFill>
                  <a:schemeClr val="tx1"/>
                </a:solidFill>
                <a:latin typeface="Courier"/>
                <a:cs typeface="Courier"/>
              </a:rPr>
              <a:t>report.html</a:t>
            </a:r>
            <a:r>
              <a:rPr lang="en-US" sz="1600" dirty="0">
                <a:solidFill>
                  <a:schemeClr val="tx1"/>
                </a:solidFill>
                <a:latin typeface="Courier"/>
                <a:cs typeface="Courier"/>
              </a:rPr>
              <a:t> in browser by double clicking</a:t>
            </a:r>
          </a:p>
        </p:txBody>
      </p:sp>
    </p:spTree>
    <p:extLst>
      <p:ext uri="{BB962C8B-B14F-4D97-AF65-F5344CB8AC3E}">
        <p14:creationId xmlns:p14="http://schemas.microsoft.com/office/powerpoint/2010/main" val="411551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Quality Control of FASTQ files</a:t>
            </a:r>
          </a:p>
        </p:txBody>
      </p:sp>
      <p:pic>
        <p:nvPicPr>
          <p:cNvPr id="2" name="Picture 1"/>
          <p:cNvPicPr>
            <a:picLocks noChangeAspect="1"/>
          </p:cNvPicPr>
          <p:nvPr/>
        </p:nvPicPr>
        <p:blipFill>
          <a:blip r:embed="rId2"/>
          <a:stretch>
            <a:fillRect/>
          </a:stretch>
        </p:blipFill>
        <p:spPr>
          <a:xfrm>
            <a:off x="253510" y="831035"/>
            <a:ext cx="1965179" cy="3894497"/>
          </a:xfrm>
          <a:prstGeom prst="rect">
            <a:avLst/>
          </a:prstGeom>
        </p:spPr>
      </p:pic>
      <p:pic>
        <p:nvPicPr>
          <p:cNvPr id="4" name="Picture 3" descr="per_base_qual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2" y="1344856"/>
            <a:ext cx="2880000" cy="2160001"/>
          </a:xfrm>
          <a:prstGeom prst="rect">
            <a:avLst/>
          </a:prstGeom>
          <a:ln>
            <a:solidFill>
              <a:schemeClr val="accent1"/>
            </a:solidFill>
          </a:ln>
        </p:spPr>
      </p:pic>
      <p:pic>
        <p:nvPicPr>
          <p:cNvPr id="5" name="Picture 4" descr="per_sequence_quali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92" y="3982697"/>
            <a:ext cx="2879999" cy="2160000"/>
          </a:xfrm>
          <a:prstGeom prst="rect">
            <a:avLst/>
          </a:prstGeom>
          <a:ln>
            <a:solidFill>
              <a:schemeClr val="accent1"/>
            </a:solidFill>
          </a:ln>
        </p:spPr>
      </p:pic>
      <p:pic>
        <p:nvPicPr>
          <p:cNvPr id="10" name="Picture 9" descr="duplication_level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7106" y="1344856"/>
            <a:ext cx="2880000" cy="2160001"/>
          </a:xfrm>
          <a:prstGeom prst="rect">
            <a:avLst/>
          </a:prstGeom>
          <a:ln>
            <a:solidFill>
              <a:schemeClr val="accent1"/>
            </a:solidFill>
          </a:ln>
        </p:spPr>
      </p:pic>
      <p:pic>
        <p:nvPicPr>
          <p:cNvPr id="11" name="Picture 10" descr="per_sequence_gc_cont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7106" y="3982698"/>
            <a:ext cx="2880000" cy="2159999"/>
          </a:xfrm>
          <a:prstGeom prst="rect">
            <a:avLst/>
          </a:prstGeom>
          <a:ln>
            <a:solidFill>
              <a:schemeClr val="accent1"/>
            </a:solidFill>
          </a:ln>
        </p:spPr>
      </p:pic>
    </p:spTree>
    <p:extLst>
      <p:ext uri="{BB962C8B-B14F-4D97-AF65-F5344CB8AC3E}">
        <p14:creationId xmlns:p14="http://schemas.microsoft.com/office/powerpoint/2010/main" val="395225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165" y="777173"/>
            <a:ext cx="8707624" cy="5816979"/>
          </a:xfrm>
          <a:prstGeom prst="rect">
            <a:avLst/>
          </a:prstGeom>
          <a:noFill/>
        </p:spPr>
        <p:txBody>
          <a:bodyPr wrap="square" rtlCol="0">
            <a:spAutoFit/>
          </a:bodyPr>
          <a:lstStyle/>
          <a:p>
            <a:pPr algn="just"/>
            <a:r>
              <a:rPr lang="en-US" sz="2000" dirty="0">
                <a:solidFill>
                  <a:srgbClr val="002A52"/>
                </a:solidFill>
              </a:rPr>
              <a:t>Sequence Alignment/Map </a:t>
            </a:r>
            <a:r>
              <a:rPr lang="en-US" sz="2000" b="1" dirty="0">
                <a:solidFill>
                  <a:srgbClr val="002A52"/>
                </a:solidFill>
              </a:rPr>
              <a:t>SAM/BAM (.</a:t>
            </a:r>
            <a:r>
              <a:rPr lang="en-US" sz="2000" b="1" dirty="0" err="1">
                <a:solidFill>
                  <a:srgbClr val="002A52"/>
                </a:solidFill>
              </a:rPr>
              <a:t>sam</a:t>
            </a:r>
            <a:r>
              <a:rPr lang="en-US" sz="2000" b="1" dirty="0">
                <a:solidFill>
                  <a:srgbClr val="002A52"/>
                </a:solidFill>
              </a:rPr>
              <a:t>, .bam) </a:t>
            </a:r>
            <a:r>
              <a:rPr lang="en-US" sz="2000" dirty="0">
                <a:solidFill>
                  <a:srgbClr val="002A52"/>
                </a:solidFill>
              </a:rPr>
              <a:t>is a tab-delimited file format.</a:t>
            </a:r>
            <a:r>
              <a:rPr lang="en-US" sz="2000" b="1" dirty="0">
                <a:solidFill>
                  <a:srgbClr val="002A52"/>
                </a:solidFill>
              </a:rPr>
              <a:t> </a:t>
            </a:r>
            <a:r>
              <a:rPr lang="en-US" sz="2000" dirty="0">
                <a:solidFill>
                  <a:srgbClr val="002A52"/>
                </a:solidFill>
              </a:rPr>
              <a:t>SAM files contain detailed and rich mapping information of the reads against the reference genome/sequence. SAM is a text format and BAM is a binary version of SAM for efficient indexing.</a:t>
            </a:r>
          </a:p>
          <a:p>
            <a:endParaRPr lang="en-US" sz="2000" dirty="0">
              <a:solidFill>
                <a:srgbClr val="002A52"/>
              </a:solidFill>
            </a:endParaRPr>
          </a:p>
          <a:p>
            <a:pPr algn="just"/>
            <a:r>
              <a:rPr lang="en-US" sz="2000" dirty="0">
                <a:solidFill>
                  <a:srgbClr val="002A52"/>
                </a:solidFill>
              </a:rPr>
              <a:t>It contains an header lines with meta information that start with the ‘@’ symbol. Each alignment line consists of following fields:</a:t>
            </a:r>
          </a:p>
          <a:p>
            <a:pPr algn="just"/>
            <a:endParaRPr lang="en-US" sz="1600" dirty="0">
              <a:solidFill>
                <a:srgbClr val="002A52"/>
              </a:solidFill>
            </a:endParaRPr>
          </a:p>
          <a:p>
            <a:pPr algn="just"/>
            <a:r>
              <a:rPr lang="en-US" sz="1600" dirty="0">
                <a:solidFill>
                  <a:srgbClr val="002A52"/>
                </a:solidFill>
              </a:rPr>
              <a:t>Format:</a:t>
            </a:r>
          </a:p>
          <a:p>
            <a:pPr marL="800100" lvl="1" indent="-342900" algn="just">
              <a:buFont typeface="+mj-lt"/>
              <a:buAutoNum type="arabicPeriod"/>
            </a:pPr>
            <a:r>
              <a:rPr lang="en-US" sz="1600" u="sng" dirty="0">
                <a:solidFill>
                  <a:srgbClr val="002A52"/>
                </a:solidFill>
              </a:rPr>
              <a:t>QNAME</a:t>
            </a:r>
            <a:r>
              <a:rPr lang="en-US" sz="1600" dirty="0">
                <a:solidFill>
                  <a:srgbClr val="002A52"/>
                </a:solidFill>
              </a:rPr>
              <a:t> Query template/pair NAME</a:t>
            </a:r>
          </a:p>
          <a:p>
            <a:pPr marL="800100" lvl="1" indent="-342900" algn="just">
              <a:buFont typeface="+mj-lt"/>
              <a:buAutoNum type="arabicPeriod"/>
            </a:pPr>
            <a:r>
              <a:rPr lang="en-US" sz="1600" u="sng" dirty="0">
                <a:solidFill>
                  <a:srgbClr val="002A52"/>
                </a:solidFill>
              </a:rPr>
              <a:t>FLAG</a:t>
            </a:r>
            <a:r>
              <a:rPr lang="en-US" sz="1600" dirty="0">
                <a:solidFill>
                  <a:srgbClr val="002A52"/>
                </a:solidFill>
              </a:rPr>
              <a:t> bitwise FLAG</a:t>
            </a:r>
          </a:p>
          <a:p>
            <a:pPr marL="800100" lvl="1" indent="-342900" algn="just">
              <a:buFont typeface="+mj-lt"/>
              <a:buAutoNum type="arabicPeriod"/>
            </a:pPr>
            <a:r>
              <a:rPr lang="en-US" sz="1600" u="sng" dirty="0">
                <a:solidFill>
                  <a:srgbClr val="002A52"/>
                </a:solidFill>
              </a:rPr>
              <a:t>RNAME</a:t>
            </a:r>
            <a:r>
              <a:rPr lang="en-US" sz="1600" dirty="0">
                <a:solidFill>
                  <a:srgbClr val="002A52"/>
                </a:solidFill>
              </a:rPr>
              <a:t> Reference sequence NAME</a:t>
            </a:r>
          </a:p>
          <a:p>
            <a:pPr marL="800100" lvl="1" indent="-342900" algn="just">
              <a:buFont typeface="+mj-lt"/>
              <a:buAutoNum type="arabicPeriod"/>
            </a:pPr>
            <a:r>
              <a:rPr lang="en-US" sz="1600" u="sng" dirty="0">
                <a:solidFill>
                  <a:srgbClr val="002A52"/>
                </a:solidFill>
              </a:rPr>
              <a:t>POS</a:t>
            </a:r>
            <a:r>
              <a:rPr lang="en-US" sz="1600" dirty="0">
                <a:solidFill>
                  <a:srgbClr val="002A52"/>
                </a:solidFill>
              </a:rPr>
              <a:t> 1-based leftmost </a:t>
            </a:r>
            <a:r>
              <a:rPr lang="en-US" sz="1600" dirty="0" err="1">
                <a:solidFill>
                  <a:srgbClr val="002A52"/>
                </a:solidFill>
              </a:rPr>
              <a:t>POSition</a:t>
            </a:r>
            <a:r>
              <a:rPr lang="en-US" sz="1600" dirty="0">
                <a:solidFill>
                  <a:srgbClr val="002A52"/>
                </a:solidFill>
              </a:rPr>
              <a:t>/coordinate of clipped sequence</a:t>
            </a:r>
          </a:p>
          <a:p>
            <a:pPr marL="800100" lvl="1" indent="-342900" algn="just">
              <a:buFont typeface="+mj-lt"/>
              <a:buAutoNum type="arabicPeriod"/>
            </a:pPr>
            <a:r>
              <a:rPr lang="en-US" sz="1600" u="sng" dirty="0">
                <a:solidFill>
                  <a:srgbClr val="002A52"/>
                </a:solidFill>
              </a:rPr>
              <a:t>MAPQ</a:t>
            </a:r>
            <a:r>
              <a:rPr lang="en-US" sz="1600" dirty="0">
                <a:solidFill>
                  <a:srgbClr val="002A52"/>
                </a:solidFill>
              </a:rPr>
              <a:t> </a:t>
            </a:r>
            <a:r>
              <a:rPr lang="en-US" sz="1600" dirty="0" err="1">
                <a:solidFill>
                  <a:srgbClr val="002A52"/>
                </a:solidFill>
              </a:rPr>
              <a:t>MAPping</a:t>
            </a:r>
            <a:r>
              <a:rPr lang="en-US" sz="1600" dirty="0">
                <a:solidFill>
                  <a:srgbClr val="002A52"/>
                </a:solidFill>
              </a:rPr>
              <a:t> Quality (</a:t>
            </a:r>
            <a:r>
              <a:rPr lang="en-US" sz="1600" dirty="0" err="1">
                <a:solidFill>
                  <a:srgbClr val="002A52"/>
                </a:solidFill>
              </a:rPr>
              <a:t>Phred</a:t>
            </a:r>
            <a:r>
              <a:rPr lang="en-US" sz="1600" dirty="0">
                <a:solidFill>
                  <a:srgbClr val="002A52"/>
                </a:solidFill>
              </a:rPr>
              <a:t>-scaled)</a:t>
            </a:r>
          </a:p>
          <a:p>
            <a:pPr marL="800100" lvl="1" indent="-342900" algn="just">
              <a:buFont typeface="+mj-lt"/>
              <a:buAutoNum type="arabicPeriod"/>
            </a:pPr>
            <a:r>
              <a:rPr lang="en-US" sz="1600" u="sng" dirty="0">
                <a:solidFill>
                  <a:srgbClr val="002A52"/>
                </a:solidFill>
              </a:rPr>
              <a:t>CIGAR</a:t>
            </a:r>
            <a:r>
              <a:rPr lang="en-US" sz="1600" dirty="0">
                <a:solidFill>
                  <a:srgbClr val="002A52"/>
                </a:solidFill>
              </a:rPr>
              <a:t> extended CIGAR string</a:t>
            </a:r>
          </a:p>
          <a:p>
            <a:pPr marL="800100" lvl="1" indent="-342900" algn="just">
              <a:buFont typeface="+mj-lt"/>
              <a:buAutoNum type="arabicPeriod"/>
            </a:pPr>
            <a:r>
              <a:rPr lang="en-US" sz="1600" u="sng" dirty="0">
                <a:solidFill>
                  <a:srgbClr val="002A52"/>
                </a:solidFill>
              </a:rPr>
              <a:t>MRNM</a:t>
            </a:r>
            <a:r>
              <a:rPr lang="en-US" sz="1600" dirty="0">
                <a:solidFill>
                  <a:srgbClr val="002A52"/>
                </a:solidFill>
              </a:rPr>
              <a:t> Mate Reference sequence </a:t>
            </a:r>
            <a:r>
              <a:rPr lang="en-US" sz="1600" dirty="0" err="1">
                <a:solidFill>
                  <a:srgbClr val="002A52"/>
                </a:solidFill>
              </a:rPr>
              <a:t>NaMe</a:t>
            </a:r>
            <a:r>
              <a:rPr lang="en-US" sz="1600" dirty="0">
                <a:solidFill>
                  <a:srgbClr val="002A52"/>
                </a:solidFill>
              </a:rPr>
              <a:t> (‘=’ if same as RNAME)</a:t>
            </a:r>
          </a:p>
          <a:p>
            <a:pPr marL="800100" lvl="1" indent="-342900" algn="just">
              <a:buFont typeface="+mj-lt"/>
              <a:buAutoNum type="arabicPeriod"/>
            </a:pPr>
            <a:r>
              <a:rPr lang="en-US" sz="1600" u="sng" dirty="0">
                <a:solidFill>
                  <a:srgbClr val="002A52"/>
                </a:solidFill>
              </a:rPr>
              <a:t>MPOS</a:t>
            </a:r>
            <a:r>
              <a:rPr lang="en-US" sz="1600" dirty="0">
                <a:solidFill>
                  <a:srgbClr val="002A52"/>
                </a:solidFill>
              </a:rPr>
              <a:t> 1-based Mate </a:t>
            </a:r>
            <a:r>
              <a:rPr lang="en-US" sz="1600" dirty="0" err="1">
                <a:solidFill>
                  <a:srgbClr val="002A52"/>
                </a:solidFill>
              </a:rPr>
              <a:t>POSistion</a:t>
            </a:r>
            <a:endParaRPr lang="en-US" sz="1600" dirty="0">
              <a:solidFill>
                <a:srgbClr val="002A52"/>
              </a:solidFill>
            </a:endParaRPr>
          </a:p>
          <a:p>
            <a:pPr marL="800100" lvl="1" indent="-342900" algn="just">
              <a:buFont typeface="+mj-lt"/>
              <a:buAutoNum type="arabicPeriod"/>
            </a:pPr>
            <a:r>
              <a:rPr lang="en-US" sz="1600" u="sng" dirty="0">
                <a:solidFill>
                  <a:srgbClr val="002A52"/>
                </a:solidFill>
              </a:rPr>
              <a:t>LEN</a:t>
            </a:r>
            <a:r>
              <a:rPr lang="en-US" sz="1600" dirty="0">
                <a:solidFill>
                  <a:srgbClr val="002A52"/>
                </a:solidFill>
              </a:rPr>
              <a:t> inferred Template </a:t>
            </a:r>
            <a:r>
              <a:rPr lang="en-US" sz="1600" dirty="0" err="1">
                <a:solidFill>
                  <a:srgbClr val="002A52"/>
                </a:solidFill>
              </a:rPr>
              <a:t>LENgth</a:t>
            </a:r>
            <a:r>
              <a:rPr lang="en-US" sz="1600" dirty="0">
                <a:solidFill>
                  <a:srgbClr val="002A52"/>
                </a:solidFill>
              </a:rPr>
              <a:t> (insert size)</a:t>
            </a:r>
          </a:p>
          <a:p>
            <a:pPr marL="800100" lvl="1" indent="-342900" algn="just">
              <a:buFont typeface="+mj-lt"/>
              <a:buAutoNum type="arabicPeriod"/>
            </a:pPr>
            <a:r>
              <a:rPr lang="en-US" sz="1600" u="sng" dirty="0">
                <a:solidFill>
                  <a:srgbClr val="002A52"/>
                </a:solidFill>
              </a:rPr>
              <a:t>SEQ</a:t>
            </a:r>
            <a:r>
              <a:rPr lang="en-US" sz="1600" dirty="0">
                <a:solidFill>
                  <a:srgbClr val="002A52"/>
                </a:solidFill>
              </a:rPr>
              <a:t> query </a:t>
            </a:r>
            <a:r>
              <a:rPr lang="en-US" sz="1600" dirty="0" err="1">
                <a:solidFill>
                  <a:srgbClr val="002A52"/>
                </a:solidFill>
              </a:rPr>
              <a:t>SEQuence</a:t>
            </a:r>
            <a:r>
              <a:rPr lang="en-US" sz="1600" dirty="0">
                <a:solidFill>
                  <a:srgbClr val="002A52"/>
                </a:solidFill>
              </a:rPr>
              <a:t> on the same strand as the reference</a:t>
            </a:r>
          </a:p>
          <a:p>
            <a:pPr marL="800100" lvl="1" indent="-342900" algn="just">
              <a:buFont typeface="+mj-lt"/>
              <a:buAutoNum type="arabicPeriod"/>
            </a:pPr>
            <a:r>
              <a:rPr lang="en-US" sz="1600" u="sng" dirty="0">
                <a:solidFill>
                  <a:srgbClr val="002A52"/>
                </a:solidFill>
              </a:rPr>
              <a:t>QUAL</a:t>
            </a:r>
            <a:r>
              <a:rPr lang="en-US" sz="1600" dirty="0">
                <a:solidFill>
                  <a:srgbClr val="002A52"/>
                </a:solidFill>
              </a:rPr>
              <a:t> query </a:t>
            </a:r>
            <a:r>
              <a:rPr lang="en-US" sz="1600" dirty="0" err="1">
                <a:solidFill>
                  <a:srgbClr val="002A52"/>
                </a:solidFill>
              </a:rPr>
              <a:t>QUALity</a:t>
            </a:r>
            <a:r>
              <a:rPr lang="en-US" sz="1600" dirty="0">
                <a:solidFill>
                  <a:srgbClr val="002A52"/>
                </a:solidFill>
              </a:rPr>
              <a:t> (ASCII-33 gives the </a:t>
            </a:r>
            <a:r>
              <a:rPr lang="en-US" sz="1600" dirty="0" err="1">
                <a:solidFill>
                  <a:srgbClr val="002A52"/>
                </a:solidFill>
              </a:rPr>
              <a:t>Phred</a:t>
            </a:r>
            <a:r>
              <a:rPr lang="en-US" sz="1600" dirty="0">
                <a:solidFill>
                  <a:srgbClr val="002A52"/>
                </a:solidFill>
              </a:rPr>
              <a:t> base quality)</a:t>
            </a:r>
          </a:p>
          <a:p>
            <a:pPr marL="800100" lvl="1" indent="-342900" algn="just">
              <a:buFont typeface="+mj-lt"/>
              <a:buAutoNum type="arabicPeriod"/>
            </a:pPr>
            <a:r>
              <a:rPr lang="en-US" sz="1600" u="sng" dirty="0">
                <a:solidFill>
                  <a:srgbClr val="002A52"/>
                </a:solidFill>
              </a:rPr>
              <a:t>OPT</a:t>
            </a:r>
            <a:r>
              <a:rPr lang="en-US" sz="1600" dirty="0">
                <a:solidFill>
                  <a:srgbClr val="002A52"/>
                </a:solidFill>
              </a:rPr>
              <a:t> variable </a:t>
            </a:r>
            <a:r>
              <a:rPr lang="en-US" sz="1600" dirty="0" err="1">
                <a:solidFill>
                  <a:srgbClr val="002A52"/>
                </a:solidFill>
              </a:rPr>
              <a:t>OPTional</a:t>
            </a:r>
            <a:r>
              <a:rPr lang="en-US" sz="1600" dirty="0">
                <a:solidFill>
                  <a:srgbClr val="002A52"/>
                </a:solidFill>
              </a:rPr>
              <a:t> fields in the format TAG:VTYPE:VALUE</a:t>
            </a:r>
          </a:p>
        </p:txBody>
      </p:sp>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SAM/BAM</a:t>
            </a:r>
          </a:p>
        </p:txBody>
      </p:sp>
    </p:spTree>
    <p:extLst>
      <p:ext uri="{BB962C8B-B14F-4D97-AF65-F5344CB8AC3E}">
        <p14:creationId xmlns:p14="http://schemas.microsoft.com/office/powerpoint/2010/main" val="571053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165" y="777173"/>
            <a:ext cx="8707624" cy="400110"/>
          </a:xfrm>
          <a:prstGeom prst="rect">
            <a:avLst/>
          </a:prstGeom>
          <a:noFill/>
        </p:spPr>
        <p:txBody>
          <a:bodyPr wrap="square" rtlCol="0">
            <a:spAutoFit/>
          </a:bodyPr>
          <a:lstStyle/>
          <a:p>
            <a:r>
              <a:rPr lang="en-US" sz="2000" dirty="0" err="1">
                <a:solidFill>
                  <a:srgbClr val="002A52"/>
                </a:solidFill>
              </a:rPr>
              <a:t>Samtools</a:t>
            </a:r>
            <a:r>
              <a:rPr lang="en-US" sz="2000" dirty="0">
                <a:solidFill>
                  <a:srgbClr val="002A52"/>
                </a:solidFill>
              </a:rPr>
              <a:t> is a package of tools to efficiently manipulate SAM and BAM files.</a:t>
            </a:r>
          </a:p>
        </p:txBody>
      </p:sp>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SAM/BAM</a:t>
            </a:r>
          </a:p>
        </p:txBody>
      </p:sp>
      <p:sp>
        <p:nvSpPr>
          <p:cNvPr id="5" name="Rectangle 4"/>
          <p:cNvSpPr/>
          <p:nvPr/>
        </p:nvSpPr>
        <p:spPr>
          <a:xfrm>
            <a:off x="235165" y="1317111"/>
            <a:ext cx="8707624" cy="534685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Usage:   </a:t>
            </a:r>
            <a:r>
              <a:rPr lang="en-US" sz="1600" dirty="0" err="1">
                <a:solidFill>
                  <a:schemeClr val="tx1"/>
                </a:solidFill>
                <a:latin typeface="Courier"/>
                <a:cs typeface="Courier"/>
              </a:rPr>
              <a:t>samtools</a:t>
            </a:r>
            <a:r>
              <a:rPr lang="en-US" sz="1600" dirty="0">
                <a:solidFill>
                  <a:schemeClr val="tx1"/>
                </a:solidFill>
                <a:latin typeface="Courier"/>
                <a:cs typeface="Courier"/>
              </a:rPr>
              <a:t> &lt;command&gt; [options]</a:t>
            </a:r>
          </a:p>
          <a:p>
            <a:endParaRPr lang="en-US" sz="1600" dirty="0">
              <a:solidFill>
                <a:schemeClr val="tx1"/>
              </a:solidFill>
              <a:latin typeface="Courier"/>
              <a:cs typeface="Courier"/>
            </a:endParaRPr>
          </a:p>
          <a:p>
            <a:r>
              <a:rPr lang="en-US" sz="1600" dirty="0">
                <a:solidFill>
                  <a:schemeClr val="tx1"/>
                </a:solidFill>
                <a:latin typeface="Courier"/>
                <a:cs typeface="Courier"/>
              </a:rPr>
              <a:t>Command: view        SAM&lt;-&gt;BAM conversion</a:t>
            </a:r>
          </a:p>
          <a:p>
            <a:r>
              <a:rPr lang="en-US" sz="1600" dirty="0">
                <a:solidFill>
                  <a:schemeClr val="tx1"/>
                </a:solidFill>
                <a:latin typeface="Courier"/>
                <a:cs typeface="Courier"/>
              </a:rPr>
              <a:t>         sort        sort alignment file</a:t>
            </a:r>
          </a:p>
          <a:p>
            <a:r>
              <a:rPr lang="en-US" sz="1600" dirty="0">
                <a:solidFill>
                  <a:schemeClr val="tx1"/>
                </a:solidFill>
                <a:latin typeface="Courier"/>
                <a:cs typeface="Courier"/>
              </a:rPr>
              <a:t>         </a:t>
            </a:r>
            <a:r>
              <a:rPr lang="en-US" sz="1600" dirty="0" err="1">
                <a:solidFill>
                  <a:schemeClr val="tx1"/>
                </a:solidFill>
                <a:latin typeface="Courier"/>
                <a:cs typeface="Courier"/>
              </a:rPr>
              <a:t>mpileup</a:t>
            </a:r>
            <a:r>
              <a:rPr lang="en-US" sz="1600" dirty="0">
                <a:solidFill>
                  <a:schemeClr val="tx1"/>
                </a:solidFill>
                <a:latin typeface="Courier"/>
                <a:cs typeface="Courier"/>
              </a:rPr>
              <a:t>     multi-way pileup</a:t>
            </a:r>
          </a:p>
          <a:p>
            <a:r>
              <a:rPr lang="en-US" sz="1600" dirty="0">
                <a:solidFill>
                  <a:schemeClr val="tx1"/>
                </a:solidFill>
                <a:latin typeface="Courier"/>
                <a:cs typeface="Courier"/>
              </a:rPr>
              <a:t>         depth       compute the depth</a:t>
            </a:r>
          </a:p>
          <a:p>
            <a:r>
              <a:rPr lang="en-US" sz="1600" dirty="0">
                <a:solidFill>
                  <a:schemeClr val="tx1"/>
                </a:solidFill>
                <a:latin typeface="Courier"/>
                <a:cs typeface="Courier"/>
              </a:rPr>
              <a:t>         </a:t>
            </a:r>
            <a:r>
              <a:rPr lang="en-US" sz="1600" dirty="0" err="1">
                <a:solidFill>
                  <a:schemeClr val="tx1"/>
                </a:solidFill>
                <a:latin typeface="Courier"/>
                <a:cs typeface="Courier"/>
              </a:rPr>
              <a:t>faidx</a:t>
            </a:r>
            <a:r>
              <a:rPr lang="en-US" sz="1600" dirty="0">
                <a:solidFill>
                  <a:schemeClr val="tx1"/>
                </a:solidFill>
                <a:latin typeface="Courier"/>
                <a:cs typeface="Courier"/>
              </a:rPr>
              <a:t>       index/extract FASTA</a:t>
            </a:r>
          </a:p>
          <a:p>
            <a:r>
              <a:rPr lang="en-US" sz="1600" dirty="0">
                <a:solidFill>
                  <a:schemeClr val="tx1"/>
                </a:solidFill>
                <a:latin typeface="Courier"/>
                <a:cs typeface="Courier"/>
              </a:rPr>
              <a:t>         </a:t>
            </a:r>
            <a:r>
              <a:rPr lang="en-US" sz="1600" dirty="0" err="1">
                <a:solidFill>
                  <a:schemeClr val="tx1"/>
                </a:solidFill>
                <a:latin typeface="Courier"/>
                <a:cs typeface="Courier"/>
              </a:rPr>
              <a:t>tview</a:t>
            </a:r>
            <a:r>
              <a:rPr lang="en-US" sz="1600" dirty="0">
                <a:solidFill>
                  <a:schemeClr val="tx1"/>
                </a:solidFill>
                <a:latin typeface="Courier"/>
                <a:cs typeface="Courier"/>
              </a:rPr>
              <a:t>       text alignment viewer</a:t>
            </a:r>
          </a:p>
          <a:p>
            <a:r>
              <a:rPr lang="en-US" sz="1600" dirty="0">
                <a:solidFill>
                  <a:schemeClr val="tx1"/>
                </a:solidFill>
                <a:latin typeface="Courier"/>
                <a:cs typeface="Courier"/>
              </a:rPr>
              <a:t>         index       index alignment</a:t>
            </a:r>
          </a:p>
          <a:p>
            <a:r>
              <a:rPr lang="en-US" sz="1600" dirty="0">
                <a:solidFill>
                  <a:schemeClr val="tx1"/>
                </a:solidFill>
                <a:latin typeface="Courier"/>
                <a:cs typeface="Courier"/>
              </a:rPr>
              <a:t>         </a:t>
            </a:r>
            <a:r>
              <a:rPr lang="en-US" sz="1600" dirty="0" err="1">
                <a:solidFill>
                  <a:schemeClr val="tx1"/>
                </a:solidFill>
                <a:latin typeface="Courier"/>
                <a:cs typeface="Courier"/>
              </a:rPr>
              <a:t>idxstats</a:t>
            </a:r>
            <a:r>
              <a:rPr lang="en-US" sz="1600" dirty="0">
                <a:solidFill>
                  <a:schemeClr val="tx1"/>
                </a:solidFill>
                <a:latin typeface="Courier"/>
                <a:cs typeface="Courier"/>
              </a:rPr>
              <a:t>    BAM index stats (r595 or later)</a:t>
            </a:r>
          </a:p>
          <a:p>
            <a:r>
              <a:rPr lang="en-US" sz="1600" dirty="0">
                <a:solidFill>
                  <a:schemeClr val="tx1"/>
                </a:solidFill>
                <a:latin typeface="Courier"/>
                <a:cs typeface="Courier"/>
              </a:rPr>
              <a:t>         </a:t>
            </a:r>
            <a:r>
              <a:rPr lang="en-US" sz="1600" dirty="0" err="1">
                <a:solidFill>
                  <a:schemeClr val="tx1"/>
                </a:solidFill>
                <a:latin typeface="Courier"/>
                <a:cs typeface="Courier"/>
              </a:rPr>
              <a:t>fixmate</a:t>
            </a:r>
            <a:r>
              <a:rPr lang="en-US" sz="1600" dirty="0">
                <a:solidFill>
                  <a:schemeClr val="tx1"/>
                </a:solidFill>
                <a:latin typeface="Courier"/>
                <a:cs typeface="Courier"/>
              </a:rPr>
              <a:t>     fix mate information</a:t>
            </a:r>
          </a:p>
          <a:p>
            <a:r>
              <a:rPr lang="en-US" sz="1600" dirty="0">
                <a:solidFill>
                  <a:schemeClr val="tx1"/>
                </a:solidFill>
                <a:latin typeface="Courier"/>
                <a:cs typeface="Courier"/>
              </a:rPr>
              <a:t>         </a:t>
            </a:r>
            <a:r>
              <a:rPr lang="en-US" sz="1600" dirty="0" err="1">
                <a:solidFill>
                  <a:schemeClr val="tx1"/>
                </a:solidFill>
                <a:latin typeface="Courier"/>
                <a:cs typeface="Courier"/>
              </a:rPr>
              <a:t>flagstat</a:t>
            </a:r>
            <a:r>
              <a:rPr lang="en-US" sz="1600" dirty="0">
                <a:solidFill>
                  <a:schemeClr val="tx1"/>
                </a:solidFill>
                <a:latin typeface="Courier"/>
                <a:cs typeface="Courier"/>
              </a:rPr>
              <a:t>    simple stats</a:t>
            </a:r>
          </a:p>
          <a:p>
            <a:r>
              <a:rPr lang="en-US" sz="1600" dirty="0">
                <a:solidFill>
                  <a:schemeClr val="tx1"/>
                </a:solidFill>
                <a:latin typeface="Courier"/>
                <a:cs typeface="Courier"/>
              </a:rPr>
              <a:t>         </a:t>
            </a:r>
            <a:r>
              <a:rPr lang="en-US" sz="1600" dirty="0" err="1">
                <a:solidFill>
                  <a:schemeClr val="tx1"/>
                </a:solidFill>
                <a:latin typeface="Courier"/>
                <a:cs typeface="Courier"/>
              </a:rPr>
              <a:t>calmd</a:t>
            </a:r>
            <a:r>
              <a:rPr lang="en-US" sz="1600" dirty="0">
                <a:solidFill>
                  <a:schemeClr val="tx1"/>
                </a:solidFill>
                <a:latin typeface="Courier"/>
                <a:cs typeface="Courier"/>
              </a:rPr>
              <a:t>       recalculate MD/NM tags and '=' bases</a:t>
            </a:r>
          </a:p>
          <a:p>
            <a:r>
              <a:rPr lang="en-US" sz="1600" dirty="0">
                <a:solidFill>
                  <a:schemeClr val="tx1"/>
                </a:solidFill>
                <a:latin typeface="Courier"/>
                <a:cs typeface="Courier"/>
              </a:rPr>
              <a:t>         merge       merge sorted alignments</a:t>
            </a:r>
          </a:p>
          <a:p>
            <a:r>
              <a:rPr lang="en-US" sz="1600" dirty="0">
                <a:solidFill>
                  <a:schemeClr val="tx1"/>
                </a:solidFill>
                <a:latin typeface="Courier"/>
                <a:cs typeface="Courier"/>
              </a:rPr>
              <a:t>         </a:t>
            </a:r>
            <a:r>
              <a:rPr lang="en-US" sz="1600" dirty="0" err="1">
                <a:solidFill>
                  <a:schemeClr val="tx1"/>
                </a:solidFill>
                <a:latin typeface="Courier"/>
                <a:cs typeface="Courier"/>
              </a:rPr>
              <a:t>rmdup</a:t>
            </a:r>
            <a:r>
              <a:rPr lang="en-US" sz="1600" dirty="0">
                <a:solidFill>
                  <a:schemeClr val="tx1"/>
                </a:solidFill>
                <a:latin typeface="Courier"/>
                <a:cs typeface="Courier"/>
              </a:rPr>
              <a:t>       remove PCR duplicates</a:t>
            </a:r>
          </a:p>
          <a:p>
            <a:r>
              <a:rPr lang="en-US" sz="1600" dirty="0">
                <a:solidFill>
                  <a:schemeClr val="tx1"/>
                </a:solidFill>
                <a:latin typeface="Courier"/>
                <a:cs typeface="Courier"/>
              </a:rPr>
              <a:t>         </a:t>
            </a:r>
            <a:r>
              <a:rPr lang="en-US" sz="1600" dirty="0" err="1">
                <a:solidFill>
                  <a:schemeClr val="tx1"/>
                </a:solidFill>
                <a:latin typeface="Courier"/>
                <a:cs typeface="Courier"/>
              </a:rPr>
              <a:t>reheader</a:t>
            </a:r>
            <a:r>
              <a:rPr lang="en-US" sz="1600" dirty="0">
                <a:solidFill>
                  <a:schemeClr val="tx1"/>
                </a:solidFill>
                <a:latin typeface="Courier"/>
                <a:cs typeface="Courier"/>
              </a:rPr>
              <a:t>    replace BAM header</a:t>
            </a:r>
          </a:p>
          <a:p>
            <a:r>
              <a:rPr lang="en-US" sz="1600" dirty="0">
                <a:solidFill>
                  <a:schemeClr val="tx1"/>
                </a:solidFill>
                <a:latin typeface="Courier"/>
                <a:cs typeface="Courier"/>
              </a:rPr>
              <a:t>         cat         concatenate BAMs</a:t>
            </a:r>
          </a:p>
          <a:p>
            <a:r>
              <a:rPr lang="en-US" sz="1600" dirty="0">
                <a:solidFill>
                  <a:schemeClr val="tx1"/>
                </a:solidFill>
                <a:latin typeface="Courier"/>
                <a:cs typeface="Courier"/>
              </a:rPr>
              <a:t>         </a:t>
            </a:r>
            <a:r>
              <a:rPr lang="en-US" sz="1600" dirty="0" err="1">
                <a:solidFill>
                  <a:schemeClr val="tx1"/>
                </a:solidFill>
                <a:latin typeface="Courier"/>
                <a:cs typeface="Courier"/>
              </a:rPr>
              <a:t>bedcov</a:t>
            </a:r>
            <a:r>
              <a:rPr lang="en-US" sz="1600" dirty="0">
                <a:solidFill>
                  <a:schemeClr val="tx1"/>
                </a:solidFill>
                <a:latin typeface="Courier"/>
                <a:cs typeface="Courier"/>
              </a:rPr>
              <a:t>      read depth per BED region</a:t>
            </a:r>
          </a:p>
          <a:p>
            <a:r>
              <a:rPr lang="en-US" sz="1600" dirty="0">
                <a:solidFill>
                  <a:schemeClr val="tx1"/>
                </a:solidFill>
                <a:latin typeface="Courier"/>
                <a:cs typeface="Courier"/>
              </a:rPr>
              <a:t>         </a:t>
            </a:r>
            <a:r>
              <a:rPr lang="en-US" sz="1600" dirty="0" err="1">
                <a:solidFill>
                  <a:schemeClr val="tx1"/>
                </a:solidFill>
                <a:latin typeface="Courier"/>
                <a:cs typeface="Courier"/>
              </a:rPr>
              <a:t>targetcut</a:t>
            </a:r>
            <a:r>
              <a:rPr lang="en-US" sz="1600" dirty="0">
                <a:solidFill>
                  <a:schemeClr val="tx1"/>
                </a:solidFill>
                <a:latin typeface="Courier"/>
                <a:cs typeface="Courier"/>
              </a:rPr>
              <a:t>   cut </a:t>
            </a:r>
            <a:r>
              <a:rPr lang="en-US" sz="1600" dirty="0" err="1">
                <a:solidFill>
                  <a:schemeClr val="tx1"/>
                </a:solidFill>
                <a:latin typeface="Courier"/>
                <a:cs typeface="Courier"/>
              </a:rPr>
              <a:t>fosmid</a:t>
            </a:r>
            <a:r>
              <a:rPr lang="en-US" sz="1600" dirty="0">
                <a:solidFill>
                  <a:schemeClr val="tx1"/>
                </a:solidFill>
                <a:latin typeface="Courier"/>
                <a:cs typeface="Courier"/>
              </a:rPr>
              <a:t> regions (for </a:t>
            </a:r>
            <a:r>
              <a:rPr lang="en-US" sz="1600" dirty="0" err="1">
                <a:solidFill>
                  <a:schemeClr val="tx1"/>
                </a:solidFill>
                <a:latin typeface="Courier"/>
                <a:cs typeface="Courier"/>
              </a:rPr>
              <a:t>fosmid</a:t>
            </a:r>
            <a:r>
              <a:rPr lang="en-US" sz="1600" dirty="0">
                <a:solidFill>
                  <a:schemeClr val="tx1"/>
                </a:solidFill>
                <a:latin typeface="Courier"/>
                <a:cs typeface="Courier"/>
              </a:rPr>
              <a:t> pool only)</a:t>
            </a:r>
          </a:p>
          <a:p>
            <a:r>
              <a:rPr lang="en-US" sz="1600" dirty="0">
                <a:solidFill>
                  <a:schemeClr val="tx1"/>
                </a:solidFill>
                <a:latin typeface="Courier"/>
                <a:cs typeface="Courier"/>
              </a:rPr>
              <a:t>         phase       phase heterozygotes</a:t>
            </a:r>
          </a:p>
          <a:p>
            <a:r>
              <a:rPr lang="en-US" sz="1600" dirty="0">
                <a:solidFill>
                  <a:schemeClr val="tx1"/>
                </a:solidFill>
                <a:latin typeface="Courier"/>
                <a:cs typeface="Courier"/>
              </a:rPr>
              <a:t>         </a:t>
            </a:r>
            <a:r>
              <a:rPr lang="en-US" sz="1600" dirty="0" err="1">
                <a:solidFill>
                  <a:schemeClr val="tx1"/>
                </a:solidFill>
                <a:latin typeface="Courier"/>
                <a:cs typeface="Courier"/>
              </a:rPr>
              <a:t>bamshuf</a:t>
            </a:r>
            <a:r>
              <a:rPr lang="en-US" sz="1600" dirty="0">
                <a:solidFill>
                  <a:schemeClr val="tx1"/>
                </a:solidFill>
                <a:latin typeface="Courier"/>
                <a:cs typeface="Courier"/>
              </a:rPr>
              <a:t>     shuffle and group alignments by name</a:t>
            </a:r>
            <a:endParaRPr lang="cs-CZ" sz="1600" dirty="0">
              <a:solidFill>
                <a:schemeClr val="tx1"/>
              </a:solidFill>
              <a:latin typeface="Courier"/>
              <a:cs typeface="Courier"/>
            </a:endParaRPr>
          </a:p>
        </p:txBody>
      </p:sp>
    </p:spTree>
    <p:extLst>
      <p:ext uri="{BB962C8B-B14F-4D97-AF65-F5344CB8AC3E}">
        <p14:creationId xmlns:p14="http://schemas.microsoft.com/office/powerpoint/2010/main" val="88185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165" y="777173"/>
            <a:ext cx="8707624" cy="400110"/>
          </a:xfrm>
          <a:prstGeom prst="rect">
            <a:avLst/>
          </a:prstGeom>
          <a:noFill/>
        </p:spPr>
        <p:txBody>
          <a:bodyPr wrap="square" rtlCol="0">
            <a:spAutoFit/>
          </a:bodyPr>
          <a:lstStyle/>
          <a:p>
            <a:r>
              <a:rPr lang="en-US" sz="2000" dirty="0">
                <a:solidFill>
                  <a:srgbClr val="002A52"/>
                </a:solidFill>
              </a:rPr>
              <a:t>SAM files have an header (optional) that provide metadata about the alignment.</a:t>
            </a:r>
          </a:p>
        </p:txBody>
      </p:sp>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SAM/BAM</a:t>
            </a:r>
          </a:p>
        </p:txBody>
      </p:sp>
      <p:pic>
        <p:nvPicPr>
          <p:cNvPr id="6" name="Picture 5"/>
          <p:cNvPicPr>
            <a:picLocks noChangeAspect="1"/>
          </p:cNvPicPr>
          <p:nvPr/>
        </p:nvPicPr>
        <p:blipFill>
          <a:blip r:embed="rId2"/>
          <a:stretch>
            <a:fillRect/>
          </a:stretch>
        </p:blipFill>
        <p:spPr>
          <a:xfrm>
            <a:off x="201212" y="1367578"/>
            <a:ext cx="8437184" cy="2097682"/>
          </a:xfrm>
          <a:prstGeom prst="rect">
            <a:avLst/>
          </a:prstGeom>
        </p:spPr>
      </p:pic>
    </p:spTree>
    <p:extLst>
      <p:ext uri="{BB962C8B-B14F-4D97-AF65-F5344CB8AC3E}">
        <p14:creationId xmlns:p14="http://schemas.microsoft.com/office/powerpoint/2010/main" val="3453150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1211" y="777173"/>
            <a:ext cx="8707624" cy="400110"/>
          </a:xfrm>
          <a:prstGeom prst="rect">
            <a:avLst/>
          </a:prstGeom>
          <a:noFill/>
        </p:spPr>
        <p:txBody>
          <a:bodyPr wrap="square" rtlCol="0">
            <a:spAutoFit/>
          </a:bodyPr>
          <a:lstStyle/>
          <a:p>
            <a:r>
              <a:rPr lang="en-US" sz="2000" dirty="0" err="1">
                <a:solidFill>
                  <a:srgbClr val="002A52"/>
                </a:solidFill>
              </a:rPr>
              <a:t>Samtools</a:t>
            </a:r>
            <a:r>
              <a:rPr lang="en-US" sz="2000" dirty="0">
                <a:solidFill>
                  <a:srgbClr val="002A52"/>
                </a:solidFill>
              </a:rPr>
              <a:t> is a package of tools to efficiently manipulate SAM and BAM files.</a:t>
            </a:r>
          </a:p>
        </p:txBody>
      </p:sp>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SAM/BAM</a:t>
            </a:r>
          </a:p>
        </p:txBody>
      </p:sp>
      <p:sp>
        <p:nvSpPr>
          <p:cNvPr id="5" name="Rectangle 4"/>
          <p:cNvSpPr/>
          <p:nvPr/>
        </p:nvSpPr>
        <p:spPr>
          <a:xfrm>
            <a:off x="201212" y="1327309"/>
            <a:ext cx="8437183" cy="162942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latin typeface="Courier"/>
                <a:cs typeface="Courier"/>
              </a:rPr>
              <a:t>$ </a:t>
            </a:r>
            <a:r>
              <a:rPr lang="en-US" sz="1400" dirty="0" err="1">
                <a:solidFill>
                  <a:schemeClr val="tx1"/>
                </a:solidFill>
                <a:latin typeface="Courier"/>
                <a:cs typeface="Courier"/>
              </a:rPr>
              <a:t>samtools</a:t>
            </a:r>
            <a:r>
              <a:rPr lang="en-US" sz="1400" dirty="0">
                <a:solidFill>
                  <a:schemeClr val="tx1"/>
                </a:solidFill>
                <a:latin typeface="Courier"/>
                <a:cs typeface="Courier"/>
              </a:rPr>
              <a:t> view -h ftp://ftp.1000genomes.ebi.ac.uk/vol1/ftp/phase1/data/HG00154/alignment/HG00154.mapped.ILLUMINA.bwa.GBR.low_coverage.20101123.bam 17:7512445-7513455 &gt; </a:t>
            </a:r>
            <a:r>
              <a:rPr lang="en-US" sz="1400" dirty="0" err="1">
                <a:solidFill>
                  <a:schemeClr val="tx1"/>
                </a:solidFill>
                <a:latin typeface="Courier"/>
                <a:cs typeface="Courier"/>
              </a:rPr>
              <a:t>example.sam</a:t>
            </a:r>
            <a:endParaRPr lang="en-US" sz="1400" dirty="0">
              <a:solidFill>
                <a:schemeClr val="tx1"/>
              </a:solidFill>
              <a:latin typeface="Courier"/>
              <a:cs typeface="Courier"/>
            </a:endParaRPr>
          </a:p>
          <a:p>
            <a:endParaRPr lang="en-US" sz="1400" dirty="0">
              <a:solidFill>
                <a:schemeClr val="tx1"/>
              </a:solidFill>
              <a:latin typeface="Courier"/>
              <a:cs typeface="Courier"/>
            </a:endParaRPr>
          </a:p>
          <a:p>
            <a:r>
              <a:rPr lang="en-US" sz="1400" dirty="0">
                <a:solidFill>
                  <a:schemeClr val="tx1"/>
                </a:solidFill>
                <a:latin typeface="Courier"/>
                <a:cs typeface="Courier"/>
              </a:rPr>
              <a:t>$ less </a:t>
            </a:r>
            <a:r>
              <a:rPr lang="en-US" sz="1400" dirty="0" err="1">
                <a:solidFill>
                  <a:schemeClr val="tx1"/>
                </a:solidFill>
                <a:latin typeface="Courier"/>
                <a:cs typeface="Courier"/>
              </a:rPr>
              <a:t>example.sam</a:t>
            </a:r>
            <a:endParaRPr lang="en-US" sz="1400" dirty="0">
              <a:solidFill>
                <a:schemeClr val="tx1"/>
              </a:solidFill>
              <a:latin typeface="Courier"/>
              <a:cs typeface="Courier"/>
            </a:endParaRPr>
          </a:p>
        </p:txBody>
      </p:sp>
      <p:sp>
        <p:nvSpPr>
          <p:cNvPr id="9" name="TextBox 8"/>
          <p:cNvSpPr txBox="1"/>
          <p:nvPr/>
        </p:nvSpPr>
        <p:spPr>
          <a:xfrm>
            <a:off x="201211" y="2956729"/>
            <a:ext cx="8707624" cy="400110"/>
          </a:xfrm>
          <a:prstGeom prst="rect">
            <a:avLst/>
          </a:prstGeom>
          <a:noFill/>
        </p:spPr>
        <p:txBody>
          <a:bodyPr wrap="square" rtlCol="0">
            <a:spAutoFit/>
          </a:bodyPr>
          <a:lstStyle/>
          <a:p>
            <a:r>
              <a:rPr lang="en-US" sz="2000" dirty="0">
                <a:solidFill>
                  <a:srgbClr val="002A52"/>
                </a:solidFill>
              </a:rPr>
              <a:t>Each row defines a single raw read alignment against the reference genome.</a:t>
            </a:r>
          </a:p>
        </p:txBody>
      </p:sp>
      <p:sp>
        <p:nvSpPr>
          <p:cNvPr id="10" name="TextBox 9"/>
          <p:cNvSpPr txBox="1"/>
          <p:nvPr/>
        </p:nvSpPr>
        <p:spPr>
          <a:xfrm>
            <a:off x="201212" y="6108611"/>
            <a:ext cx="8707624" cy="584776"/>
          </a:xfrm>
          <a:prstGeom prst="rect">
            <a:avLst/>
          </a:prstGeom>
          <a:noFill/>
        </p:spPr>
        <p:txBody>
          <a:bodyPr wrap="square" rtlCol="0">
            <a:spAutoFit/>
          </a:bodyPr>
          <a:lstStyle/>
          <a:p>
            <a:pPr algn="just"/>
            <a:r>
              <a:rPr lang="en-US" sz="1600" dirty="0">
                <a:solidFill>
                  <a:srgbClr val="002A52"/>
                </a:solidFill>
              </a:rPr>
              <a:t>For further details:</a:t>
            </a:r>
          </a:p>
          <a:p>
            <a:pPr algn="just"/>
            <a:r>
              <a:rPr lang="en-US" sz="1600" dirty="0">
                <a:solidFill>
                  <a:srgbClr val="002A52"/>
                </a:solidFill>
              </a:rPr>
              <a:t>"</a:t>
            </a:r>
            <a:r>
              <a:rPr lang="en-US" sz="1600" i="1" dirty="0">
                <a:solidFill>
                  <a:srgbClr val="002A52"/>
                </a:solidFill>
              </a:rPr>
              <a:t>The Sequence Alignment/Map format and </a:t>
            </a:r>
            <a:r>
              <a:rPr lang="en-US" sz="1600" i="1" dirty="0" err="1">
                <a:solidFill>
                  <a:srgbClr val="002A52"/>
                </a:solidFill>
              </a:rPr>
              <a:t>SAMtools</a:t>
            </a:r>
            <a:r>
              <a:rPr lang="en-US" sz="1600" dirty="0">
                <a:solidFill>
                  <a:srgbClr val="002A52"/>
                </a:solidFill>
              </a:rPr>
              <a:t>", </a:t>
            </a:r>
            <a:r>
              <a:rPr lang="en-US" sz="1600" dirty="0" err="1">
                <a:solidFill>
                  <a:srgbClr val="002A52"/>
                </a:solidFill>
              </a:rPr>
              <a:t>Heng</a:t>
            </a:r>
            <a:r>
              <a:rPr lang="en-US" sz="1600" dirty="0">
                <a:solidFill>
                  <a:srgbClr val="002A52"/>
                </a:solidFill>
              </a:rPr>
              <a:t> Li et al, Bioinformatics 2009.</a:t>
            </a:r>
          </a:p>
        </p:txBody>
      </p:sp>
      <p:pic>
        <p:nvPicPr>
          <p:cNvPr id="6" name="Picture 5"/>
          <p:cNvPicPr>
            <a:picLocks noChangeAspect="1"/>
          </p:cNvPicPr>
          <p:nvPr/>
        </p:nvPicPr>
        <p:blipFill>
          <a:blip r:embed="rId2"/>
          <a:stretch>
            <a:fillRect/>
          </a:stretch>
        </p:blipFill>
        <p:spPr>
          <a:xfrm>
            <a:off x="201211" y="3685663"/>
            <a:ext cx="8437183" cy="2016319"/>
          </a:xfrm>
          <a:prstGeom prst="rect">
            <a:avLst/>
          </a:prstGeom>
        </p:spPr>
      </p:pic>
    </p:spTree>
    <p:extLst>
      <p:ext uri="{BB962C8B-B14F-4D97-AF65-F5344CB8AC3E}">
        <p14:creationId xmlns:p14="http://schemas.microsoft.com/office/powerpoint/2010/main" val="101381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SAM/BAM</a:t>
            </a:r>
          </a:p>
        </p:txBody>
      </p:sp>
      <p:sp>
        <p:nvSpPr>
          <p:cNvPr id="5" name="Rectangle 4"/>
          <p:cNvSpPr/>
          <p:nvPr/>
        </p:nvSpPr>
        <p:spPr>
          <a:xfrm>
            <a:off x="56193" y="2210868"/>
            <a:ext cx="8707624" cy="131711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nl-NL" sz="1600" dirty="0">
                <a:solidFill>
                  <a:schemeClr val="tx1"/>
                </a:solidFill>
                <a:latin typeface="Courier"/>
                <a:cs typeface="Courier"/>
              </a:rPr>
              <a:t>SOLEXA-1GA-2_2_FC20EMB:5:159:128:412    0       chr1    911324  25      36M     *       0       0       CCCTCCACCCACCCAGACTTTAGCACCTCCCTCCCA    </a:t>
            </a:r>
            <a:r>
              <a:rPr lang="nl-NL" sz="1600" dirty="0" err="1">
                <a:solidFill>
                  <a:schemeClr val="tx1"/>
                </a:solidFill>
                <a:latin typeface="Courier"/>
                <a:cs typeface="Courier"/>
              </a:rPr>
              <a:t>feeh_cQ_T</a:t>
            </a:r>
            <a:r>
              <a:rPr lang="nl-NL" sz="1600" dirty="0">
                <a:solidFill>
                  <a:schemeClr val="tx1"/>
                </a:solidFill>
                <a:latin typeface="Courier"/>
                <a:cs typeface="Courier"/>
              </a:rPr>
              <a:t>`[YZTJSGLJTNGMFIFKGH@BAFGE?    NM:i:0  X0:i:1  MD:Z:36</a:t>
            </a:r>
            <a:endParaRPr lang="en-US" sz="1600" dirty="0">
              <a:solidFill>
                <a:schemeClr val="tx1"/>
              </a:solidFill>
              <a:latin typeface="Courier"/>
              <a:cs typeface="Courier"/>
            </a:endParaRPr>
          </a:p>
        </p:txBody>
      </p:sp>
      <p:cxnSp>
        <p:nvCxnSpPr>
          <p:cNvPr id="11" name="Straight Arrow Connector 10"/>
          <p:cNvCxnSpPr/>
          <p:nvPr/>
        </p:nvCxnSpPr>
        <p:spPr>
          <a:xfrm flipH="1">
            <a:off x="297876" y="1352062"/>
            <a:ext cx="1" cy="1148928"/>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394657" y="752585"/>
            <a:ext cx="4123231" cy="369332"/>
          </a:xfrm>
          <a:prstGeom prst="rect">
            <a:avLst/>
          </a:prstGeom>
          <a:noFill/>
        </p:spPr>
        <p:txBody>
          <a:bodyPr wrap="square" rtlCol="0">
            <a:spAutoFit/>
          </a:bodyPr>
          <a:lstStyle/>
          <a:p>
            <a:r>
              <a:rPr lang="en-US" dirty="0">
                <a:solidFill>
                  <a:srgbClr val="002A52"/>
                </a:solidFill>
              </a:rPr>
              <a:t>FLAG</a:t>
            </a:r>
            <a:r>
              <a:rPr lang="en-US" sz="1400" dirty="0">
                <a:solidFill>
                  <a:srgbClr val="002A52"/>
                </a:solidFill>
              </a:rPr>
              <a:t> Combination of bitwise FLAGs </a:t>
            </a:r>
          </a:p>
        </p:txBody>
      </p:sp>
      <p:cxnSp>
        <p:nvCxnSpPr>
          <p:cNvPr id="13" name="Straight Arrow Connector 12"/>
          <p:cNvCxnSpPr/>
          <p:nvPr/>
        </p:nvCxnSpPr>
        <p:spPr>
          <a:xfrm>
            <a:off x="2339186" y="1121917"/>
            <a:ext cx="2580491" cy="1379073"/>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193" y="901242"/>
            <a:ext cx="898008" cy="369332"/>
          </a:xfrm>
          <a:prstGeom prst="rect">
            <a:avLst/>
          </a:prstGeom>
          <a:noFill/>
        </p:spPr>
        <p:txBody>
          <a:bodyPr wrap="square" rtlCol="0">
            <a:spAutoFit/>
          </a:bodyPr>
          <a:lstStyle/>
          <a:p>
            <a:r>
              <a:rPr lang="en-US" dirty="0">
                <a:solidFill>
                  <a:srgbClr val="002A52"/>
                </a:solidFill>
              </a:rPr>
              <a:t>Read id</a:t>
            </a:r>
          </a:p>
        </p:txBody>
      </p:sp>
      <p:cxnSp>
        <p:nvCxnSpPr>
          <p:cNvPr id="15" name="Straight Arrow Connector 14"/>
          <p:cNvCxnSpPr/>
          <p:nvPr/>
        </p:nvCxnSpPr>
        <p:spPr>
          <a:xfrm>
            <a:off x="5832093" y="1995740"/>
            <a:ext cx="118341" cy="479527"/>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788525" y="1626408"/>
            <a:ext cx="1591635" cy="369332"/>
          </a:xfrm>
          <a:prstGeom prst="rect">
            <a:avLst/>
          </a:prstGeom>
          <a:noFill/>
        </p:spPr>
        <p:txBody>
          <a:bodyPr wrap="square" rtlCol="0">
            <a:spAutoFit/>
          </a:bodyPr>
          <a:lstStyle/>
          <a:p>
            <a:r>
              <a:rPr lang="en-US" dirty="0">
                <a:solidFill>
                  <a:srgbClr val="002A52"/>
                </a:solidFill>
              </a:rPr>
              <a:t>chromosome</a:t>
            </a:r>
          </a:p>
        </p:txBody>
      </p:sp>
      <p:sp>
        <p:nvSpPr>
          <p:cNvPr id="19" name="TextBox 18"/>
          <p:cNvSpPr txBox="1"/>
          <p:nvPr/>
        </p:nvSpPr>
        <p:spPr>
          <a:xfrm>
            <a:off x="6463498" y="1622106"/>
            <a:ext cx="1026128" cy="369332"/>
          </a:xfrm>
          <a:prstGeom prst="rect">
            <a:avLst/>
          </a:prstGeom>
          <a:noFill/>
        </p:spPr>
        <p:txBody>
          <a:bodyPr wrap="square" rtlCol="0">
            <a:spAutoFit/>
          </a:bodyPr>
          <a:lstStyle/>
          <a:p>
            <a:r>
              <a:rPr lang="en-US" dirty="0">
                <a:solidFill>
                  <a:srgbClr val="002A52"/>
                </a:solidFill>
              </a:rPr>
              <a:t>position</a:t>
            </a:r>
          </a:p>
        </p:txBody>
      </p:sp>
      <p:cxnSp>
        <p:nvCxnSpPr>
          <p:cNvPr id="20" name="Straight Arrow Connector 19"/>
          <p:cNvCxnSpPr>
            <a:stCxn id="19" idx="2"/>
          </p:cNvCxnSpPr>
          <p:nvPr/>
        </p:nvCxnSpPr>
        <p:spPr>
          <a:xfrm>
            <a:off x="6976562" y="1991438"/>
            <a:ext cx="250844" cy="508554"/>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627187" y="1352062"/>
            <a:ext cx="282958" cy="1098281"/>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330407" y="725347"/>
            <a:ext cx="3773944" cy="800219"/>
          </a:xfrm>
          <a:prstGeom prst="rect">
            <a:avLst/>
          </a:prstGeom>
          <a:noFill/>
        </p:spPr>
        <p:txBody>
          <a:bodyPr wrap="square" rtlCol="0">
            <a:spAutoFit/>
          </a:bodyPr>
          <a:lstStyle/>
          <a:p>
            <a:pPr algn="just"/>
            <a:r>
              <a:rPr lang="en-US" dirty="0">
                <a:solidFill>
                  <a:srgbClr val="002A52"/>
                </a:solidFill>
              </a:rPr>
              <a:t>MAPQ</a:t>
            </a:r>
            <a:r>
              <a:rPr lang="en-US" sz="1400" dirty="0">
                <a:solidFill>
                  <a:srgbClr val="002A52"/>
                </a:solidFill>
              </a:rPr>
              <a:t> (mapping quality - describes the uniqueness of the alignment, 0=non-unique, &gt;10 probably unique)</a:t>
            </a:r>
          </a:p>
        </p:txBody>
      </p:sp>
      <p:cxnSp>
        <p:nvCxnSpPr>
          <p:cNvPr id="26" name="Straight Arrow Connector 25"/>
          <p:cNvCxnSpPr/>
          <p:nvPr/>
        </p:nvCxnSpPr>
        <p:spPr>
          <a:xfrm flipV="1">
            <a:off x="297876" y="3010544"/>
            <a:ext cx="1" cy="2932141"/>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6193" y="5942685"/>
            <a:ext cx="4327036" cy="800219"/>
          </a:xfrm>
          <a:prstGeom prst="rect">
            <a:avLst/>
          </a:prstGeom>
          <a:noFill/>
        </p:spPr>
        <p:txBody>
          <a:bodyPr wrap="square" rtlCol="0">
            <a:spAutoFit/>
          </a:bodyPr>
          <a:lstStyle/>
          <a:p>
            <a:pPr algn="just"/>
            <a:r>
              <a:rPr lang="en-US" dirty="0">
                <a:solidFill>
                  <a:srgbClr val="002A52"/>
                </a:solidFill>
              </a:rPr>
              <a:t>CIGAR </a:t>
            </a:r>
            <a:r>
              <a:rPr lang="en-US" sz="1400" dirty="0">
                <a:solidFill>
                  <a:srgbClr val="002A52"/>
                </a:solidFill>
              </a:rPr>
              <a:t>string (describes the position of insertions/deletions/matches in the alignment, encodes splice junctions, for example)</a:t>
            </a:r>
          </a:p>
        </p:txBody>
      </p:sp>
      <p:sp>
        <p:nvSpPr>
          <p:cNvPr id="30" name="TextBox 29"/>
          <p:cNvSpPr txBox="1"/>
          <p:nvPr/>
        </p:nvSpPr>
        <p:spPr>
          <a:xfrm>
            <a:off x="7564475" y="4201886"/>
            <a:ext cx="1167073" cy="369332"/>
          </a:xfrm>
          <a:prstGeom prst="rect">
            <a:avLst/>
          </a:prstGeom>
          <a:noFill/>
        </p:spPr>
        <p:txBody>
          <a:bodyPr wrap="square" rtlCol="0">
            <a:spAutoFit/>
          </a:bodyPr>
          <a:lstStyle/>
          <a:p>
            <a:r>
              <a:rPr lang="en-US" dirty="0">
                <a:solidFill>
                  <a:srgbClr val="002A52"/>
                </a:solidFill>
              </a:rPr>
              <a:t>sequence</a:t>
            </a:r>
          </a:p>
        </p:txBody>
      </p:sp>
      <p:cxnSp>
        <p:nvCxnSpPr>
          <p:cNvPr id="31" name="Straight Arrow Connector 30"/>
          <p:cNvCxnSpPr/>
          <p:nvPr/>
        </p:nvCxnSpPr>
        <p:spPr>
          <a:xfrm flipV="1">
            <a:off x="8174991" y="3010543"/>
            <a:ext cx="1" cy="1144633"/>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73388" y="3010546"/>
            <a:ext cx="0" cy="2347363"/>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57256" y="5357909"/>
            <a:ext cx="3647247" cy="584776"/>
          </a:xfrm>
          <a:prstGeom prst="rect">
            <a:avLst/>
          </a:prstGeom>
          <a:noFill/>
        </p:spPr>
        <p:txBody>
          <a:bodyPr wrap="square" rtlCol="0">
            <a:spAutoFit/>
          </a:bodyPr>
          <a:lstStyle/>
          <a:p>
            <a:r>
              <a:rPr lang="en-US" dirty="0">
                <a:solidFill>
                  <a:srgbClr val="002A52"/>
                </a:solidFill>
              </a:rPr>
              <a:t>Name of mate </a:t>
            </a:r>
            <a:r>
              <a:rPr lang="en-US" sz="1400" dirty="0">
                <a:solidFill>
                  <a:srgbClr val="002A52"/>
                </a:solidFill>
              </a:rPr>
              <a:t>(mate pair information for paired-end sequencing, often "=")</a:t>
            </a:r>
          </a:p>
        </p:txBody>
      </p:sp>
      <p:cxnSp>
        <p:nvCxnSpPr>
          <p:cNvPr id="40" name="Straight Arrow Connector 39"/>
          <p:cNvCxnSpPr/>
          <p:nvPr/>
        </p:nvCxnSpPr>
        <p:spPr>
          <a:xfrm flipV="1">
            <a:off x="2152324" y="3010547"/>
            <a:ext cx="0" cy="1748831"/>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3144398" y="2981496"/>
            <a:ext cx="0" cy="1408550"/>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2022420" y="4957218"/>
            <a:ext cx="3495468" cy="369332"/>
          </a:xfrm>
          <a:prstGeom prst="rect">
            <a:avLst/>
          </a:prstGeom>
        </p:spPr>
        <p:txBody>
          <a:bodyPr wrap="none">
            <a:spAutoFit/>
          </a:bodyPr>
          <a:lstStyle/>
          <a:p>
            <a:r>
              <a:rPr lang="en-US" dirty="0"/>
              <a:t>Position of mate </a:t>
            </a:r>
            <a:r>
              <a:rPr lang="en-US" sz="1400" dirty="0"/>
              <a:t>(mate pair information)</a:t>
            </a:r>
          </a:p>
        </p:txBody>
      </p:sp>
      <p:sp>
        <p:nvSpPr>
          <p:cNvPr id="46" name="Rectangle 45"/>
          <p:cNvSpPr/>
          <p:nvPr/>
        </p:nvSpPr>
        <p:spPr>
          <a:xfrm>
            <a:off x="2918658" y="4574712"/>
            <a:ext cx="1721933" cy="369332"/>
          </a:xfrm>
          <a:prstGeom prst="rect">
            <a:avLst/>
          </a:prstGeom>
        </p:spPr>
        <p:txBody>
          <a:bodyPr wrap="none">
            <a:spAutoFit/>
          </a:bodyPr>
          <a:lstStyle/>
          <a:p>
            <a:r>
              <a:rPr lang="en-US" dirty="0"/>
              <a:t>Template length</a:t>
            </a:r>
          </a:p>
        </p:txBody>
      </p:sp>
      <p:sp>
        <p:nvSpPr>
          <p:cNvPr id="48" name="TextBox 47"/>
          <p:cNvSpPr txBox="1"/>
          <p:nvPr/>
        </p:nvSpPr>
        <p:spPr>
          <a:xfrm>
            <a:off x="4919677" y="4243398"/>
            <a:ext cx="1167073" cy="369332"/>
          </a:xfrm>
          <a:prstGeom prst="rect">
            <a:avLst/>
          </a:prstGeom>
          <a:noFill/>
        </p:spPr>
        <p:txBody>
          <a:bodyPr wrap="square" rtlCol="0">
            <a:spAutoFit/>
          </a:bodyPr>
          <a:lstStyle/>
          <a:p>
            <a:r>
              <a:rPr lang="en-US" dirty="0">
                <a:solidFill>
                  <a:srgbClr val="002A52"/>
                </a:solidFill>
              </a:rPr>
              <a:t>Quality</a:t>
            </a:r>
          </a:p>
        </p:txBody>
      </p:sp>
      <p:cxnSp>
        <p:nvCxnSpPr>
          <p:cNvPr id="49" name="Straight Arrow Connector 48"/>
          <p:cNvCxnSpPr/>
          <p:nvPr/>
        </p:nvCxnSpPr>
        <p:spPr>
          <a:xfrm flipH="1" flipV="1">
            <a:off x="3846781" y="3266235"/>
            <a:ext cx="1072896" cy="888941"/>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6345081" y="4759378"/>
            <a:ext cx="2568588" cy="369332"/>
          </a:xfrm>
          <a:prstGeom prst="rect">
            <a:avLst/>
          </a:prstGeom>
          <a:noFill/>
        </p:spPr>
        <p:txBody>
          <a:bodyPr wrap="square" rtlCol="0">
            <a:spAutoFit/>
          </a:bodyPr>
          <a:lstStyle/>
          <a:p>
            <a:r>
              <a:rPr lang="en-US" dirty="0">
                <a:solidFill>
                  <a:srgbClr val="002A52"/>
                </a:solidFill>
              </a:rPr>
              <a:t>Program specific Flags</a:t>
            </a:r>
          </a:p>
        </p:txBody>
      </p:sp>
      <p:cxnSp>
        <p:nvCxnSpPr>
          <p:cNvPr id="52" name="Straight Arrow Connector 51"/>
          <p:cNvCxnSpPr/>
          <p:nvPr/>
        </p:nvCxnSpPr>
        <p:spPr>
          <a:xfrm flipH="1" flipV="1">
            <a:off x="5714565" y="3312946"/>
            <a:ext cx="760312" cy="1446432"/>
          </a:xfrm>
          <a:prstGeom prst="straightConnector1">
            <a:avLst/>
          </a:prstGeom>
          <a:ln>
            <a:solidFill>
              <a:srgbClr val="00009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907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165" y="777173"/>
            <a:ext cx="8707624" cy="1323439"/>
          </a:xfrm>
          <a:prstGeom prst="rect">
            <a:avLst/>
          </a:prstGeom>
          <a:noFill/>
        </p:spPr>
        <p:txBody>
          <a:bodyPr wrap="square" rtlCol="0">
            <a:spAutoFit/>
          </a:bodyPr>
          <a:lstStyle/>
          <a:p>
            <a:r>
              <a:rPr lang="en-US" sz="2000" dirty="0">
                <a:solidFill>
                  <a:srgbClr val="002A52"/>
                </a:solidFill>
              </a:rPr>
              <a:t>Manipulate a BAM file, by extracting some alignments from it and create a new BAM file.</a:t>
            </a:r>
          </a:p>
          <a:p>
            <a:endParaRPr lang="en-US" sz="2000" dirty="0">
              <a:solidFill>
                <a:srgbClr val="002A52"/>
              </a:solidFill>
            </a:endParaRPr>
          </a:p>
          <a:p>
            <a:r>
              <a:rPr lang="en-US" sz="2000" dirty="0">
                <a:solidFill>
                  <a:srgbClr val="002A52"/>
                </a:solidFill>
              </a:rPr>
              <a:t>Get an example RNA-</a:t>
            </a:r>
            <a:r>
              <a:rPr lang="en-US" sz="2000" dirty="0" err="1">
                <a:solidFill>
                  <a:srgbClr val="002A52"/>
                </a:solidFill>
              </a:rPr>
              <a:t>seq</a:t>
            </a:r>
            <a:r>
              <a:rPr lang="en-US" sz="2000" dirty="0">
                <a:solidFill>
                  <a:srgbClr val="002A52"/>
                </a:solidFill>
              </a:rPr>
              <a:t> BAM file from ENCODE project.</a:t>
            </a:r>
          </a:p>
        </p:txBody>
      </p:sp>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SAM/BAM</a:t>
            </a:r>
          </a:p>
        </p:txBody>
      </p:sp>
      <p:sp>
        <p:nvSpPr>
          <p:cNvPr id="9" name="Rectangle 8"/>
          <p:cNvSpPr/>
          <p:nvPr/>
        </p:nvSpPr>
        <p:spPr>
          <a:xfrm>
            <a:off x="297877" y="2371673"/>
            <a:ext cx="8644912" cy="198019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a:t>
            </a:r>
            <a:r>
              <a:rPr lang="en-US" sz="1600" dirty="0" err="1">
                <a:solidFill>
                  <a:schemeClr val="tx1"/>
                </a:solidFill>
                <a:latin typeface="Courier"/>
                <a:cs typeface="Courier"/>
              </a:rPr>
              <a:t>wget</a:t>
            </a:r>
            <a:r>
              <a:rPr lang="en-US" sz="1600" dirty="0">
                <a:solidFill>
                  <a:schemeClr val="tx1"/>
                </a:solidFill>
                <a:latin typeface="Courier"/>
                <a:cs typeface="Courier"/>
              </a:rPr>
              <a:t> http://</a:t>
            </a:r>
            <a:r>
              <a:rPr lang="en-US" sz="1600" dirty="0" err="1">
                <a:solidFill>
                  <a:schemeClr val="tx1"/>
                </a:solidFill>
                <a:latin typeface="Courier"/>
                <a:cs typeface="Courier"/>
              </a:rPr>
              <a:t>hgdownload.cse.ucsc.edu</a:t>
            </a:r>
            <a:r>
              <a:rPr lang="en-US" sz="1600" dirty="0">
                <a:solidFill>
                  <a:schemeClr val="tx1"/>
                </a:solidFill>
                <a:latin typeface="Courier"/>
                <a:cs typeface="Courier"/>
              </a:rPr>
              <a:t>/</a:t>
            </a:r>
            <a:r>
              <a:rPr lang="en-US" sz="1600" dirty="0" err="1">
                <a:solidFill>
                  <a:schemeClr val="tx1"/>
                </a:solidFill>
                <a:latin typeface="Courier"/>
                <a:cs typeface="Courier"/>
              </a:rPr>
              <a:t>goldenPath</a:t>
            </a:r>
            <a:r>
              <a:rPr lang="en-US" sz="1600" dirty="0">
                <a:solidFill>
                  <a:schemeClr val="tx1"/>
                </a:solidFill>
                <a:latin typeface="Courier"/>
                <a:cs typeface="Courier"/>
              </a:rPr>
              <a:t>/hg19/</a:t>
            </a:r>
            <a:r>
              <a:rPr lang="en-US" sz="1600" dirty="0" err="1">
                <a:solidFill>
                  <a:schemeClr val="tx1"/>
                </a:solidFill>
                <a:latin typeface="Courier"/>
                <a:cs typeface="Courier"/>
              </a:rPr>
              <a:t>encodeDCC</a:t>
            </a:r>
            <a:r>
              <a:rPr lang="en-US" sz="1600" dirty="0">
                <a:solidFill>
                  <a:schemeClr val="tx1"/>
                </a:solidFill>
                <a:latin typeface="Courier"/>
                <a:cs typeface="Courier"/>
              </a:rPr>
              <a:t>/</a:t>
            </a:r>
            <a:r>
              <a:rPr lang="en-US" sz="1600" dirty="0" err="1">
                <a:solidFill>
                  <a:schemeClr val="tx1"/>
                </a:solidFill>
                <a:latin typeface="Courier"/>
                <a:cs typeface="Courier"/>
              </a:rPr>
              <a:t>wgEncodeUwRepliSeq</a:t>
            </a:r>
            <a:r>
              <a:rPr lang="en-US" sz="1600" dirty="0">
                <a:solidFill>
                  <a:schemeClr val="tx1"/>
                </a:solidFill>
                <a:latin typeface="Courier"/>
                <a:cs typeface="Courier"/>
              </a:rPr>
              <a:t>/wgEncodeUwRepliSeqBg02esG1bAlnRep1.bam</a:t>
            </a:r>
          </a:p>
          <a:p>
            <a:endParaRPr lang="en-US" sz="1600" dirty="0">
              <a:solidFill>
                <a:schemeClr val="tx1"/>
              </a:solidFill>
              <a:latin typeface="Courier"/>
              <a:cs typeface="Courier"/>
            </a:endParaRPr>
          </a:p>
          <a:p>
            <a:r>
              <a:rPr lang="en-US" sz="1600" dirty="0">
                <a:solidFill>
                  <a:schemeClr val="tx1"/>
                </a:solidFill>
                <a:latin typeface="Courier"/>
                <a:cs typeface="Courier"/>
              </a:rPr>
              <a:t>$ </a:t>
            </a:r>
            <a:r>
              <a:rPr lang="en-US" sz="1600" dirty="0" err="1">
                <a:solidFill>
                  <a:schemeClr val="tx1"/>
                </a:solidFill>
                <a:latin typeface="Courier"/>
                <a:cs typeface="Courier"/>
              </a:rPr>
              <a:t>samtools</a:t>
            </a:r>
            <a:r>
              <a:rPr lang="en-US" sz="1600" dirty="0">
                <a:solidFill>
                  <a:schemeClr val="tx1"/>
                </a:solidFill>
                <a:latin typeface="Courier"/>
                <a:cs typeface="Courier"/>
              </a:rPr>
              <a:t> view -h wgEncodeUwRepliSeqBg02esG1bAlnRep1.bam | head -1000  &gt; </a:t>
            </a:r>
            <a:r>
              <a:rPr lang="en-US" sz="1600" dirty="0" err="1">
                <a:solidFill>
                  <a:schemeClr val="tx1"/>
                </a:solidFill>
                <a:latin typeface="Courier"/>
                <a:cs typeface="Courier"/>
              </a:rPr>
              <a:t>top.sam</a:t>
            </a:r>
            <a:endParaRPr lang="en-US" sz="1600" dirty="0">
              <a:solidFill>
                <a:schemeClr val="tx1"/>
              </a:solidFill>
              <a:latin typeface="Courier"/>
              <a:cs typeface="Courier"/>
            </a:endParaRPr>
          </a:p>
          <a:p>
            <a:endParaRPr lang="en-US" sz="1600" dirty="0">
              <a:solidFill>
                <a:schemeClr val="tx1"/>
              </a:solidFill>
              <a:latin typeface="Courier"/>
              <a:cs typeface="Courier"/>
            </a:endParaRPr>
          </a:p>
          <a:p>
            <a:r>
              <a:rPr lang="en-US" sz="1600" dirty="0">
                <a:solidFill>
                  <a:schemeClr val="tx1"/>
                </a:solidFill>
                <a:latin typeface="Courier"/>
                <a:cs typeface="Courier"/>
              </a:rPr>
              <a:t>$ </a:t>
            </a:r>
            <a:r>
              <a:rPr lang="en-US" sz="1600" dirty="0" err="1">
                <a:solidFill>
                  <a:schemeClr val="tx1"/>
                </a:solidFill>
                <a:latin typeface="Courier"/>
                <a:cs typeface="Courier"/>
              </a:rPr>
              <a:t>samtools</a:t>
            </a:r>
            <a:r>
              <a:rPr lang="en-US" sz="1600" dirty="0">
                <a:solidFill>
                  <a:schemeClr val="tx1"/>
                </a:solidFill>
                <a:latin typeface="Courier"/>
                <a:cs typeface="Courier"/>
              </a:rPr>
              <a:t> view -b </a:t>
            </a:r>
            <a:r>
              <a:rPr lang="en-US" sz="1600" dirty="0" err="1">
                <a:solidFill>
                  <a:schemeClr val="tx1"/>
                </a:solidFill>
                <a:latin typeface="Courier"/>
                <a:cs typeface="Courier"/>
              </a:rPr>
              <a:t>top.sam</a:t>
            </a:r>
            <a:r>
              <a:rPr lang="en-US" sz="1600" dirty="0">
                <a:solidFill>
                  <a:schemeClr val="tx1"/>
                </a:solidFill>
                <a:latin typeface="Courier"/>
                <a:cs typeface="Courier"/>
              </a:rPr>
              <a:t> &gt; </a:t>
            </a:r>
            <a:r>
              <a:rPr lang="en-US" sz="1600" dirty="0" err="1">
                <a:solidFill>
                  <a:schemeClr val="tx1"/>
                </a:solidFill>
                <a:latin typeface="Courier"/>
                <a:cs typeface="Courier"/>
              </a:rPr>
              <a:t>top.bam</a:t>
            </a:r>
            <a:endParaRPr lang="cs-CZ" sz="1600" dirty="0">
              <a:solidFill>
                <a:schemeClr val="tx1"/>
              </a:solidFill>
              <a:latin typeface="Courier"/>
              <a:cs typeface="Courier"/>
            </a:endParaRPr>
          </a:p>
        </p:txBody>
      </p:sp>
    </p:spTree>
    <p:extLst>
      <p:ext uri="{BB962C8B-B14F-4D97-AF65-F5344CB8AC3E}">
        <p14:creationId xmlns:p14="http://schemas.microsoft.com/office/powerpoint/2010/main" val="2831705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BED</a:t>
            </a:r>
          </a:p>
        </p:txBody>
      </p:sp>
      <p:sp>
        <p:nvSpPr>
          <p:cNvPr id="10" name="TextBox 9"/>
          <p:cNvSpPr txBox="1"/>
          <p:nvPr/>
        </p:nvSpPr>
        <p:spPr>
          <a:xfrm>
            <a:off x="235165" y="761493"/>
            <a:ext cx="8707624" cy="4401205"/>
          </a:xfrm>
          <a:prstGeom prst="rect">
            <a:avLst/>
          </a:prstGeom>
          <a:noFill/>
        </p:spPr>
        <p:txBody>
          <a:bodyPr wrap="square" rtlCol="0">
            <a:spAutoFit/>
          </a:bodyPr>
          <a:lstStyle/>
          <a:p>
            <a:pPr algn="just"/>
            <a:r>
              <a:rPr lang="en-US" sz="2000" b="1" dirty="0">
                <a:solidFill>
                  <a:srgbClr val="002A52"/>
                </a:solidFill>
              </a:rPr>
              <a:t>BED</a:t>
            </a:r>
            <a:r>
              <a:rPr lang="en-US" sz="2000" dirty="0">
                <a:solidFill>
                  <a:srgbClr val="002A52"/>
                </a:solidFill>
              </a:rPr>
              <a:t> (Browser Extensible Data) is flexible data format that defines the genomic coordinates of defined features (exons, genes, ESTs, ...). Each line defines the coordinates of the feature and there are </a:t>
            </a:r>
            <a:r>
              <a:rPr lang="en-US" sz="2000" u="sng" dirty="0">
                <a:solidFill>
                  <a:srgbClr val="002A52"/>
                </a:solidFill>
              </a:rPr>
              <a:t>three required fields </a:t>
            </a:r>
            <a:r>
              <a:rPr lang="en-US" sz="2000" dirty="0">
                <a:solidFill>
                  <a:srgbClr val="002A52"/>
                </a:solidFill>
              </a:rPr>
              <a:t>(BED3) and nine additional optional fields. The number of fields per line must be consistent throughout the file.</a:t>
            </a:r>
          </a:p>
          <a:p>
            <a:pPr algn="just"/>
            <a:r>
              <a:rPr lang="en-US" sz="2000" dirty="0">
                <a:solidFill>
                  <a:srgbClr val="002A52"/>
                </a:solidFill>
              </a:rPr>
              <a:t>The first three required BED fields are:</a:t>
            </a:r>
          </a:p>
          <a:p>
            <a:pPr marL="914400" lvl="1" indent="-457200" algn="just">
              <a:buFont typeface="+mj-lt"/>
              <a:buAutoNum type="arabicPeriod"/>
            </a:pPr>
            <a:r>
              <a:rPr lang="en-US" sz="2000" u="sng" dirty="0" err="1">
                <a:solidFill>
                  <a:srgbClr val="002A52"/>
                </a:solidFill>
              </a:rPr>
              <a:t>chrom</a:t>
            </a:r>
            <a:r>
              <a:rPr lang="en-US" sz="2000" dirty="0">
                <a:solidFill>
                  <a:srgbClr val="002A52"/>
                </a:solidFill>
              </a:rPr>
              <a:t> - The name of the chromosome (e.g. chr3, </a:t>
            </a:r>
            <a:r>
              <a:rPr lang="en-US" sz="2000" dirty="0" err="1">
                <a:solidFill>
                  <a:srgbClr val="002A52"/>
                </a:solidFill>
              </a:rPr>
              <a:t>chrY</a:t>
            </a:r>
            <a:r>
              <a:rPr lang="en-US" sz="2000" dirty="0">
                <a:solidFill>
                  <a:srgbClr val="002A52"/>
                </a:solidFill>
              </a:rPr>
              <a:t>, chr2_random).</a:t>
            </a:r>
          </a:p>
          <a:p>
            <a:pPr marL="914400" lvl="1" indent="-457200" algn="just">
              <a:buFont typeface="+mj-lt"/>
              <a:buAutoNum type="arabicPeriod"/>
            </a:pPr>
            <a:r>
              <a:rPr lang="en-US" sz="2000" u="sng" dirty="0" err="1">
                <a:solidFill>
                  <a:srgbClr val="002A52"/>
                </a:solidFill>
              </a:rPr>
              <a:t>chromStart</a:t>
            </a:r>
            <a:r>
              <a:rPr lang="en-US" sz="2000" dirty="0">
                <a:solidFill>
                  <a:srgbClr val="002A52"/>
                </a:solidFill>
              </a:rPr>
              <a:t> - The starting position of the feature in the chromosome.</a:t>
            </a:r>
          </a:p>
          <a:p>
            <a:pPr marL="914400" lvl="1" indent="-457200" algn="just">
              <a:buFont typeface="+mj-lt"/>
              <a:buAutoNum type="arabicPeriod"/>
            </a:pPr>
            <a:r>
              <a:rPr lang="en-US" sz="2000" u="sng" dirty="0" err="1">
                <a:solidFill>
                  <a:srgbClr val="002A52"/>
                </a:solidFill>
              </a:rPr>
              <a:t>chromEnd</a:t>
            </a:r>
            <a:r>
              <a:rPr lang="en-US" sz="2000" dirty="0">
                <a:solidFill>
                  <a:srgbClr val="002A52"/>
                </a:solidFill>
              </a:rPr>
              <a:t> - The ending position of the feature in the chromosome.</a:t>
            </a:r>
          </a:p>
          <a:p>
            <a:pPr algn="just"/>
            <a:endParaRPr lang="en-US" sz="2000" dirty="0">
              <a:solidFill>
                <a:srgbClr val="002A52"/>
              </a:solidFill>
            </a:endParaRPr>
          </a:p>
          <a:p>
            <a:pPr algn="just"/>
            <a:r>
              <a:rPr lang="en-US" sz="2000" dirty="0">
                <a:solidFill>
                  <a:srgbClr val="002A52"/>
                </a:solidFill>
              </a:rPr>
              <a:t>Other three common fields:</a:t>
            </a:r>
          </a:p>
          <a:p>
            <a:pPr lvl="1" algn="just"/>
            <a:r>
              <a:rPr lang="en-US" sz="2000" dirty="0">
                <a:solidFill>
                  <a:srgbClr val="002A52"/>
                </a:solidFill>
              </a:rPr>
              <a:t>4.	</a:t>
            </a:r>
            <a:r>
              <a:rPr lang="en-US" sz="2000" u="sng" dirty="0">
                <a:solidFill>
                  <a:srgbClr val="002A52"/>
                </a:solidFill>
              </a:rPr>
              <a:t>name</a:t>
            </a:r>
            <a:r>
              <a:rPr lang="en-US" sz="2000" dirty="0">
                <a:solidFill>
                  <a:srgbClr val="002A52"/>
                </a:solidFill>
              </a:rPr>
              <a:t> - Defines the name of the feature.</a:t>
            </a:r>
          </a:p>
          <a:p>
            <a:pPr lvl="1" algn="just"/>
            <a:r>
              <a:rPr lang="en-US" sz="2000" dirty="0">
                <a:solidFill>
                  <a:srgbClr val="002A52"/>
                </a:solidFill>
              </a:rPr>
              <a:t>5.	</a:t>
            </a:r>
            <a:r>
              <a:rPr lang="en-US" sz="2000" u="sng" dirty="0">
                <a:solidFill>
                  <a:srgbClr val="002A52"/>
                </a:solidFill>
              </a:rPr>
              <a:t>score</a:t>
            </a:r>
            <a:r>
              <a:rPr lang="en-US" sz="2000" dirty="0">
                <a:solidFill>
                  <a:srgbClr val="002A52"/>
                </a:solidFill>
              </a:rPr>
              <a:t> - A score between 0 and 1000 for coloring purposes.</a:t>
            </a:r>
          </a:p>
          <a:p>
            <a:pPr lvl="1" algn="just"/>
            <a:r>
              <a:rPr lang="en-US" sz="2000" dirty="0">
                <a:solidFill>
                  <a:srgbClr val="002A52"/>
                </a:solidFill>
              </a:rPr>
              <a:t>6.	</a:t>
            </a:r>
            <a:r>
              <a:rPr lang="en-US" sz="2000" u="sng" dirty="0">
                <a:solidFill>
                  <a:srgbClr val="002A52"/>
                </a:solidFill>
              </a:rPr>
              <a:t>strand</a:t>
            </a:r>
            <a:r>
              <a:rPr lang="en-US" sz="2000" dirty="0">
                <a:solidFill>
                  <a:srgbClr val="002A52"/>
                </a:solidFill>
              </a:rPr>
              <a:t> - Defines the strand - either '+' or '-'.</a:t>
            </a:r>
          </a:p>
        </p:txBody>
      </p:sp>
      <p:sp>
        <p:nvSpPr>
          <p:cNvPr id="6" name="Rectangle 5"/>
          <p:cNvSpPr/>
          <p:nvPr/>
        </p:nvSpPr>
        <p:spPr>
          <a:xfrm>
            <a:off x="235165" y="5162698"/>
            <a:ext cx="8644912" cy="156398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cd </a:t>
            </a:r>
            <a:r>
              <a:rPr lang="en-US" sz="1600" dirty="0" err="1">
                <a:solidFill>
                  <a:schemeClr val="tx1"/>
                </a:solidFill>
                <a:latin typeface="Courier"/>
                <a:cs typeface="Courier"/>
              </a:rPr>
              <a:t>GenomeAnnotation</a:t>
            </a:r>
            <a:endParaRPr lang="en-US" sz="1600" dirty="0">
              <a:solidFill>
                <a:schemeClr val="tx1"/>
              </a:solidFill>
              <a:latin typeface="Courier"/>
              <a:cs typeface="Courier"/>
            </a:endParaRPr>
          </a:p>
          <a:p>
            <a:r>
              <a:rPr lang="en-US" sz="1600" dirty="0">
                <a:solidFill>
                  <a:schemeClr val="tx1"/>
                </a:solidFill>
                <a:latin typeface="Courier"/>
                <a:cs typeface="Courier"/>
              </a:rPr>
              <a:t>$ head </a:t>
            </a:r>
            <a:r>
              <a:rPr lang="en-US" sz="1600" dirty="0" err="1">
                <a:solidFill>
                  <a:schemeClr val="tx1"/>
                </a:solidFill>
                <a:latin typeface="Courier"/>
                <a:cs typeface="Courier"/>
              </a:rPr>
              <a:t>gene.regions.bed</a:t>
            </a:r>
            <a:endParaRPr lang="en-US" sz="1600" dirty="0">
              <a:solidFill>
                <a:schemeClr val="tx1"/>
              </a:solidFill>
              <a:latin typeface="Courier"/>
              <a:cs typeface="Courier"/>
            </a:endParaRPr>
          </a:p>
          <a:p>
            <a:r>
              <a:rPr lang="en-US" sz="1600" dirty="0">
                <a:solidFill>
                  <a:schemeClr val="tx1"/>
                </a:solidFill>
                <a:latin typeface="Courier"/>
                <a:cs typeface="Courier"/>
              </a:rPr>
              <a:t># Another example file</a:t>
            </a:r>
          </a:p>
          <a:p>
            <a:r>
              <a:rPr lang="en-US" sz="1600" dirty="0">
                <a:solidFill>
                  <a:schemeClr val="tx1"/>
                </a:solidFill>
                <a:latin typeface="Courier"/>
                <a:cs typeface="Courier"/>
              </a:rPr>
              <a:t>track name=</a:t>
            </a:r>
            <a:r>
              <a:rPr lang="en-US" sz="1600" dirty="0" err="1">
                <a:solidFill>
                  <a:schemeClr val="tx1"/>
                </a:solidFill>
                <a:latin typeface="Courier"/>
                <a:cs typeface="Courier"/>
              </a:rPr>
              <a:t>pairedReads</a:t>
            </a:r>
            <a:r>
              <a:rPr lang="en-US" sz="1600" dirty="0">
                <a:solidFill>
                  <a:schemeClr val="tx1"/>
                </a:solidFill>
                <a:latin typeface="Courier"/>
                <a:cs typeface="Courier"/>
              </a:rPr>
              <a:t> description="Clone Paired Reads" </a:t>
            </a:r>
            <a:r>
              <a:rPr lang="en-US" sz="1600" dirty="0" err="1">
                <a:solidFill>
                  <a:schemeClr val="tx1"/>
                </a:solidFill>
                <a:latin typeface="Courier"/>
                <a:cs typeface="Courier"/>
              </a:rPr>
              <a:t>useScore</a:t>
            </a:r>
            <a:r>
              <a:rPr lang="en-US" sz="1600" dirty="0">
                <a:solidFill>
                  <a:schemeClr val="tx1"/>
                </a:solidFill>
                <a:latin typeface="Courier"/>
                <a:cs typeface="Courier"/>
              </a:rPr>
              <a:t>=1</a:t>
            </a:r>
          </a:p>
          <a:p>
            <a:r>
              <a:rPr lang="en-US" sz="1600" dirty="0">
                <a:solidFill>
                  <a:schemeClr val="tx1"/>
                </a:solidFill>
                <a:latin typeface="Courier"/>
                <a:cs typeface="Courier"/>
              </a:rPr>
              <a:t>chr22 1000 5000 </a:t>
            </a:r>
            <a:r>
              <a:rPr lang="en-US" sz="1600" dirty="0" err="1">
                <a:solidFill>
                  <a:schemeClr val="tx1"/>
                </a:solidFill>
                <a:latin typeface="Courier"/>
                <a:cs typeface="Courier"/>
              </a:rPr>
              <a:t>cloneA</a:t>
            </a:r>
            <a:r>
              <a:rPr lang="en-US" sz="1600" dirty="0">
                <a:solidFill>
                  <a:schemeClr val="tx1"/>
                </a:solidFill>
                <a:latin typeface="Courier"/>
                <a:cs typeface="Courier"/>
              </a:rPr>
              <a:t> 960 + 1000 5000 0 2 567,488, 0,3512</a:t>
            </a:r>
          </a:p>
          <a:p>
            <a:r>
              <a:rPr lang="en-US" sz="1600" dirty="0">
                <a:solidFill>
                  <a:schemeClr val="tx1"/>
                </a:solidFill>
                <a:latin typeface="Courier"/>
                <a:cs typeface="Courier"/>
              </a:rPr>
              <a:t>chr22 2000 6000 </a:t>
            </a:r>
            <a:r>
              <a:rPr lang="en-US" sz="1600" dirty="0" err="1">
                <a:solidFill>
                  <a:schemeClr val="tx1"/>
                </a:solidFill>
                <a:latin typeface="Courier"/>
                <a:cs typeface="Courier"/>
              </a:rPr>
              <a:t>cloneB</a:t>
            </a:r>
            <a:r>
              <a:rPr lang="en-US" sz="1600" dirty="0">
                <a:solidFill>
                  <a:schemeClr val="tx1"/>
                </a:solidFill>
                <a:latin typeface="Courier"/>
                <a:cs typeface="Courier"/>
              </a:rPr>
              <a:t> 900 - 2000 6000 0 2 433,399, 0,3601</a:t>
            </a:r>
            <a:endParaRPr lang="cs-CZ" sz="1600" dirty="0">
              <a:solidFill>
                <a:schemeClr val="tx1"/>
              </a:solidFill>
              <a:latin typeface="Courier"/>
              <a:cs typeface="Courier"/>
            </a:endParaRPr>
          </a:p>
        </p:txBody>
      </p:sp>
    </p:spTree>
    <p:extLst>
      <p:ext uri="{BB962C8B-B14F-4D97-AF65-F5344CB8AC3E}">
        <p14:creationId xmlns:p14="http://schemas.microsoft.com/office/powerpoint/2010/main" val="3429550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Sequencing Technologies</a:t>
            </a:r>
          </a:p>
        </p:txBody>
      </p:sp>
      <p:pic>
        <p:nvPicPr>
          <p:cNvPr id="2" name="Picture 1"/>
          <p:cNvPicPr>
            <a:picLocks noChangeAspect="1"/>
          </p:cNvPicPr>
          <p:nvPr/>
        </p:nvPicPr>
        <p:blipFill rotWithShape="1">
          <a:blip r:embed="rId2"/>
          <a:srcRect l="29600" t="4085" r="38993" b="70785"/>
          <a:stretch/>
        </p:blipFill>
        <p:spPr>
          <a:xfrm>
            <a:off x="0" y="0"/>
            <a:ext cx="9183900" cy="6199833"/>
          </a:xfrm>
          <a:prstGeom prst="rect">
            <a:avLst/>
          </a:prstGeom>
        </p:spPr>
      </p:pic>
    </p:spTree>
    <p:extLst>
      <p:ext uri="{BB962C8B-B14F-4D97-AF65-F5344CB8AC3E}">
        <p14:creationId xmlns:p14="http://schemas.microsoft.com/office/powerpoint/2010/main" val="3651699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WIG</a:t>
            </a:r>
          </a:p>
        </p:txBody>
      </p:sp>
      <p:sp>
        <p:nvSpPr>
          <p:cNvPr id="10" name="TextBox 9"/>
          <p:cNvSpPr txBox="1"/>
          <p:nvPr/>
        </p:nvSpPr>
        <p:spPr>
          <a:xfrm>
            <a:off x="235165" y="871253"/>
            <a:ext cx="8707624" cy="1323439"/>
          </a:xfrm>
          <a:prstGeom prst="rect">
            <a:avLst/>
          </a:prstGeom>
          <a:noFill/>
        </p:spPr>
        <p:txBody>
          <a:bodyPr wrap="square" rtlCol="0">
            <a:spAutoFit/>
          </a:bodyPr>
          <a:lstStyle/>
          <a:p>
            <a:pPr algn="just"/>
            <a:r>
              <a:rPr lang="en-US" sz="2000" dirty="0">
                <a:solidFill>
                  <a:srgbClr val="002A52"/>
                </a:solidFill>
              </a:rPr>
              <a:t>Wiggle format (</a:t>
            </a:r>
            <a:r>
              <a:rPr lang="en-US" sz="2000" b="1" dirty="0">
                <a:solidFill>
                  <a:srgbClr val="002A52"/>
                </a:solidFill>
              </a:rPr>
              <a:t>WIG</a:t>
            </a:r>
            <a:r>
              <a:rPr lang="en-US" sz="2000" dirty="0">
                <a:solidFill>
                  <a:srgbClr val="002A52"/>
                </a:solidFill>
              </a:rPr>
              <a:t>) allows the display of continuous-valued data in a track format. Wiggle format is line-oriented. It defines genomic intervals/regions with an associated value to be plotted.</a:t>
            </a:r>
          </a:p>
          <a:p>
            <a:pPr marL="342900" indent="-342900" algn="just">
              <a:buFont typeface="Courier New"/>
              <a:buChar char="o"/>
            </a:pPr>
            <a:r>
              <a:rPr lang="en-US" sz="2000" dirty="0">
                <a:solidFill>
                  <a:srgbClr val="002A52"/>
                </a:solidFill>
              </a:rPr>
              <a:t>There are two options for formatting wiggle data: </a:t>
            </a:r>
            <a:r>
              <a:rPr lang="en-US" sz="2000" i="1" dirty="0" err="1">
                <a:solidFill>
                  <a:srgbClr val="002A52"/>
                </a:solidFill>
              </a:rPr>
              <a:t>variableStep</a:t>
            </a:r>
            <a:r>
              <a:rPr lang="en-US" sz="2000" dirty="0">
                <a:solidFill>
                  <a:srgbClr val="002A52"/>
                </a:solidFill>
              </a:rPr>
              <a:t> and </a:t>
            </a:r>
            <a:r>
              <a:rPr lang="en-US" sz="2000" i="1" dirty="0" err="1">
                <a:solidFill>
                  <a:srgbClr val="002A52"/>
                </a:solidFill>
              </a:rPr>
              <a:t>fixedStep</a:t>
            </a:r>
            <a:r>
              <a:rPr lang="en-US" sz="2000" dirty="0">
                <a:solidFill>
                  <a:srgbClr val="002A52"/>
                </a:solidFill>
              </a:rPr>
              <a:t>.</a:t>
            </a:r>
          </a:p>
        </p:txBody>
      </p:sp>
      <p:sp>
        <p:nvSpPr>
          <p:cNvPr id="5" name="Rectangle 4"/>
          <p:cNvSpPr/>
          <p:nvPr/>
        </p:nvSpPr>
        <p:spPr>
          <a:xfrm>
            <a:off x="235165" y="2383344"/>
            <a:ext cx="8644912" cy="202271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a:t>
            </a:r>
            <a:r>
              <a:rPr lang="en-US" sz="1600" dirty="0" err="1">
                <a:solidFill>
                  <a:schemeClr val="tx1"/>
                </a:solidFill>
                <a:latin typeface="Courier"/>
                <a:cs typeface="Courier"/>
              </a:rPr>
              <a:t>variableStep</a:t>
            </a:r>
            <a:r>
              <a:rPr lang="en-US" sz="1600" dirty="0">
                <a:solidFill>
                  <a:schemeClr val="tx1"/>
                </a:solidFill>
                <a:latin typeface="Courier"/>
                <a:cs typeface="Courier"/>
              </a:rPr>
              <a:t> is for data with irregular intervals between new data points.</a:t>
            </a:r>
          </a:p>
          <a:p>
            <a:r>
              <a:rPr lang="en-US" sz="1600" dirty="0">
                <a:solidFill>
                  <a:schemeClr val="tx1"/>
                </a:solidFill>
                <a:latin typeface="Courier"/>
                <a:cs typeface="Courier"/>
              </a:rPr>
              <a:t># Example</a:t>
            </a:r>
          </a:p>
          <a:p>
            <a:r>
              <a:rPr lang="en-US" sz="1600" dirty="0" err="1">
                <a:solidFill>
                  <a:schemeClr val="tx1"/>
                </a:solidFill>
                <a:latin typeface="Courier"/>
                <a:cs typeface="Courier"/>
              </a:rPr>
              <a:t>variableStep</a:t>
            </a:r>
            <a:r>
              <a:rPr lang="en-US" sz="1600" dirty="0">
                <a:solidFill>
                  <a:schemeClr val="tx1"/>
                </a:solidFill>
                <a:latin typeface="Courier"/>
                <a:cs typeface="Courier"/>
              </a:rPr>
              <a:t> </a:t>
            </a:r>
            <a:r>
              <a:rPr lang="en-US" sz="1600" dirty="0" err="1">
                <a:solidFill>
                  <a:schemeClr val="tx1"/>
                </a:solidFill>
                <a:latin typeface="Courier"/>
                <a:cs typeface="Courier"/>
              </a:rPr>
              <a:t>chrom</a:t>
            </a:r>
            <a:r>
              <a:rPr lang="en-US" sz="1600" dirty="0">
                <a:solidFill>
                  <a:schemeClr val="tx1"/>
                </a:solidFill>
                <a:latin typeface="Courier"/>
                <a:cs typeface="Courier"/>
              </a:rPr>
              <a:t>=chr2</a:t>
            </a:r>
          </a:p>
          <a:p>
            <a:r>
              <a:rPr lang="en-US" sz="1600" dirty="0">
                <a:solidFill>
                  <a:schemeClr val="tx1"/>
                </a:solidFill>
                <a:latin typeface="Courier"/>
                <a:cs typeface="Courier"/>
              </a:rPr>
              <a:t>300701 12.5</a:t>
            </a:r>
          </a:p>
          <a:p>
            <a:r>
              <a:rPr lang="en-US" sz="1600" dirty="0">
                <a:solidFill>
                  <a:schemeClr val="tx1"/>
                </a:solidFill>
                <a:latin typeface="Courier"/>
                <a:cs typeface="Courier"/>
              </a:rPr>
              <a:t>300801 15.0</a:t>
            </a:r>
          </a:p>
          <a:p>
            <a:r>
              <a:rPr lang="en-US" sz="1600" dirty="0">
                <a:solidFill>
                  <a:schemeClr val="tx1"/>
                </a:solidFill>
                <a:latin typeface="Courier"/>
                <a:cs typeface="Courier"/>
              </a:rPr>
              <a:t>300903 10.5</a:t>
            </a:r>
          </a:p>
          <a:p>
            <a:r>
              <a:rPr lang="en-US" sz="1600" dirty="0">
                <a:solidFill>
                  <a:schemeClr val="tx1"/>
                </a:solidFill>
                <a:latin typeface="Courier"/>
                <a:cs typeface="Courier"/>
              </a:rPr>
              <a:t>300940 8.9</a:t>
            </a:r>
          </a:p>
        </p:txBody>
      </p:sp>
      <p:sp>
        <p:nvSpPr>
          <p:cNvPr id="6" name="Rectangle 5"/>
          <p:cNvSpPr/>
          <p:nvPr/>
        </p:nvSpPr>
        <p:spPr>
          <a:xfrm>
            <a:off x="235165" y="4605492"/>
            <a:ext cx="8644912" cy="1838951"/>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a:t>
            </a:r>
            <a:r>
              <a:rPr lang="en-US" sz="1600" dirty="0" err="1">
                <a:solidFill>
                  <a:schemeClr val="tx1"/>
                </a:solidFill>
                <a:latin typeface="Courier"/>
                <a:cs typeface="Courier"/>
              </a:rPr>
              <a:t>fixedStep</a:t>
            </a:r>
            <a:r>
              <a:rPr lang="en-US" sz="1600" dirty="0">
                <a:solidFill>
                  <a:schemeClr val="tx1"/>
                </a:solidFill>
                <a:latin typeface="Courier"/>
                <a:cs typeface="Courier"/>
              </a:rPr>
              <a:t> is for data with regular intervals between new data values and is the more compact wiggle format. </a:t>
            </a:r>
          </a:p>
          <a:p>
            <a:r>
              <a:rPr lang="en-US" sz="1600" dirty="0">
                <a:solidFill>
                  <a:schemeClr val="tx1"/>
                </a:solidFill>
                <a:latin typeface="Courier"/>
                <a:cs typeface="Courier"/>
              </a:rPr>
              <a:t># Example</a:t>
            </a:r>
          </a:p>
          <a:p>
            <a:r>
              <a:rPr lang="en-US" sz="1600" dirty="0" err="1">
                <a:solidFill>
                  <a:schemeClr val="tx1"/>
                </a:solidFill>
                <a:latin typeface="Courier"/>
                <a:cs typeface="Courier"/>
              </a:rPr>
              <a:t>fixedStep</a:t>
            </a:r>
            <a:r>
              <a:rPr lang="en-US" sz="1600" dirty="0">
                <a:solidFill>
                  <a:schemeClr val="tx1"/>
                </a:solidFill>
                <a:latin typeface="Courier"/>
                <a:cs typeface="Courier"/>
              </a:rPr>
              <a:t> </a:t>
            </a:r>
            <a:r>
              <a:rPr lang="en-US" sz="1600" dirty="0" err="1">
                <a:solidFill>
                  <a:schemeClr val="tx1"/>
                </a:solidFill>
                <a:latin typeface="Courier"/>
                <a:cs typeface="Courier"/>
              </a:rPr>
              <a:t>chrom</a:t>
            </a:r>
            <a:r>
              <a:rPr lang="en-US" sz="1600" dirty="0">
                <a:solidFill>
                  <a:schemeClr val="tx1"/>
                </a:solidFill>
                <a:latin typeface="Courier"/>
                <a:cs typeface="Courier"/>
              </a:rPr>
              <a:t>=chr3 start=400601 step=100</a:t>
            </a:r>
          </a:p>
          <a:p>
            <a:r>
              <a:rPr lang="en-US" sz="1600" dirty="0">
                <a:solidFill>
                  <a:schemeClr val="tx1"/>
                </a:solidFill>
                <a:latin typeface="Courier"/>
                <a:cs typeface="Courier"/>
              </a:rPr>
              <a:t>11</a:t>
            </a:r>
          </a:p>
          <a:p>
            <a:r>
              <a:rPr lang="en-US" sz="1600" dirty="0">
                <a:solidFill>
                  <a:schemeClr val="tx1"/>
                </a:solidFill>
                <a:latin typeface="Courier"/>
                <a:cs typeface="Courier"/>
              </a:rPr>
              <a:t>22</a:t>
            </a:r>
          </a:p>
          <a:p>
            <a:r>
              <a:rPr lang="en-US" sz="1600" dirty="0">
                <a:solidFill>
                  <a:schemeClr val="tx1"/>
                </a:solidFill>
                <a:latin typeface="Courier"/>
                <a:cs typeface="Courier"/>
              </a:rPr>
              <a:t>33</a:t>
            </a:r>
            <a:endParaRPr lang="cs-CZ" sz="1600" dirty="0">
              <a:solidFill>
                <a:schemeClr val="tx1"/>
              </a:solidFill>
              <a:latin typeface="Courier"/>
              <a:cs typeface="Courier"/>
            </a:endParaRPr>
          </a:p>
        </p:txBody>
      </p:sp>
    </p:spTree>
    <p:extLst>
      <p:ext uri="{BB962C8B-B14F-4D97-AF65-F5344CB8AC3E}">
        <p14:creationId xmlns:p14="http://schemas.microsoft.com/office/powerpoint/2010/main" val="2256906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GFF/GTF</a:t>
            </a:r>
          </a:p>
        </p:txBody>
      </p:sp>
      <p:sp>
        <p:nvSpPr>
          <p:cNvPr id="10" name="TextBox 9"/>
          <p:cNvSpPr txBox="1"/>
          <p:nvPr/>
        </p:nvSpPr>
        <p:spPr>
          <a:xfrm>
            <a:off x="250843" y="839893"/>
            <a:ext cx="8707624" cy="4524316"/>
          </a:xfrm>
          <a:prstGeom prst="rect">
            <a:avLst/>
          </a:prstGeom>
          <a:noFill/>
        </p:spPr>
        <p:txBody>
          <a:bodyPr wrap="square" rtlCol="0">
            <a:spAutoFit/>
          </a:bodyPr>
          <a:lstStyle/>
          <a:p>
            <a:pPr algn="just"/>
            <a:r>
              <a:rPr lang="en-US" sz="2000" dirty="0">
                <a:solidFill>
                  <a:srgbClr val="002A52"/>
                </a:solidFill>
              </a:rPr>
              <a:t>GFF (General Feature Format) is a format used to describe gene structure annotation. GFF lines have nine required fields that must be tab-separated.</a:t>
            </a:r>
          </a:p>
          <a:p>
            <a:pPr algn="just"/>
            <a:endParaRPr lang="en-US" sz="1600" dirty="0">
              <a:solidFill>
                <a:srgbClr val="002A52"/>
              </a:solidFill>
            </a:endParaRPr>
          </a:p>
          <a:p>
            <a:pPr algn="just"/>
            <a:r>
              <a:rPr lang="en-US" sz="1600" dirty="0">
                <a:solidFill>
                  <a:srgbClr val="002A52"/>
                </a:solidFill>
              </a:rPr>
              <a:t>Format:</a:t>
            </a:r>
          </a:p>
          <a:p>
            <a:pPr marL="342900" indent="-342900" algn="just">
              <a:buFont typeface="+mj-lt"/>
              <a:buAutoNum type="arabicPeriod"/>
            </a:pPr>
            <a:r>
              <a:rPr lang="en-US" sz="1600" u="sng" dirty="0" err="1">
                <a:solidFill>
                  <a:srgbClr val="002A52"/>
                </a:solidFill>
              </a:rPr>
              <a:t>seqname</a:t>
            </a:r>
            <a:r>
              <a:rPr lang="en-US" sz="1600" dirty="0">
                <a:solidFill>
                  <a:srgbClr val="002A52"/>
                </a:solidFill>
              </a:rPr>
              <a:t> - The name of the sequence. Must be a chromosome or scaffold.</a:t>
            </a:r>
          </a:p>
          <a:p>
            <a:pPr marL="342900" indent="-342900" algn="just">
              <a:buFont typeface="+mj-lt"/>
              <a:buAutoNum type="arabicPeriod"/>
            </a:pPr>
            <a:r>
              <a:rPr lang="en-US" sz="1600" u="sng" dirty="0">
                <a:solidFill>
                  <a:srgbClr val="002A52"/>
                </a:solidFill>
              </a:rPr>
              <a:t>source</a:t>
            </a:r>
            <a:r>
              <a:rPr lang="en-US" sz="1600" dirty="0">
                <a:solidFill>
                  <a:srgbClr val="002A52"/>
                </a:solidFill>
              </a:rPr>
              <a:t> - The program that generated this feature.</a:t>
            </a:r>
          </a:p>
          <a:p>
            <a:pPr marL="342900" indent="-342900" algn="just">
              <a:buFont typeface="+mj-lt"/>
              <a:buAutoNum type="arabicPeriod"/>
            </a:pPr>
            <a:r>
              <a:rPr lang="en-US" sz="1600" u="sng" dirty="0">
                <a:solidFill>
                  <a:srgbClr val="002A52"/>
                </a:solidFill>
              </a:rPr>
              <a:t>feature</a:t>
            </a:r>
            <a:r>
              <a:rPr lang="en-US" sz="1600" dirty="0">
                <a:solidFill>
                  <a:srgbClr val="002A52"/>
                </a:solidFill>
              </a:rPr>
              <a:t> - The name of this type of feature. Some examples of standard feature types are "CDS", "</a:t>
            </a:r>
            <a:r>
              <a:rPr lang="en-US" sz="1600" dirty="0" err="1">
                <a:solidFill>
                  <a:srgbClr val="002A52"/>
                </a:solidFill>
              </a:rPr>
              <a:t>start_codon</a:t>
            </a:r>
            <a:r>
              <a:rPr lang="en-US" sz="1600" dirty="0">
                <a:solidFill>
                  <a:srgbClr val="002A52"/>
                </a:solidFill>
              </a:rPr>
              <a:t>", "</a:t>
            </a:r>
            <a:r>
              <a:rPr lang="en-US" sz="1600" dirty="0" err="1">
                <a:solidFill>
                  <a:srgbClr val="002A52"/>
                </a:solidFill>
              </a:rPr>
              <a:t>stop_codon</a:t>
            </a:r>
            <a:r>
              <a:rPr lang="en-US" sz="1600" dirty="0">
                <a:solidFill>
                  <a:srgbClr val="002A52"/>
                </a:solidFill>
              </a:rPr>
              <a:t>", and "exon".</a:t>
            </a:r>
          </a:p>
          <a:p>
            <a:pPr marL="342900" indent="-342900" algn="just">
              <a:buFont typeface="+mj-lt"/>
              <a:buAutoNum type="arabicPeriod"/>
            </a:pPr>
            <a:r>
              <a:rPr lang="en-US" sz="1600" u="sng" dirty="0">
                <a:solidFill>
                  <a:srgbClr val="002A52"/>
                </a:solidFill>
              </a:rPr>
              <a:t>start</a:t>
            </a:r>
            <a:r>
              <a:rPr lang="en-US" sz="1600" dirty="0">
                <a:solidFill>
                  <a:srgbClr val="002A52"/>
                </a:solidFill>
              </a:rPr>
              <a:t> - The starting position of the feature in the sequence. The first base is numbered 1.</a:t>
            </a:r>
          </a:p>
          <a:p>
            <a:pPr marL="342900" indent="-342900" algn="just">
              <a:buFont typeface="+mj-lt"/>
              <a:buAutoNum type="arabicPeriod"/>
            </a:pPr>
            <a:r>
              <a:rPr lang="en-US" sz="1600" u="sng" dirty="0">
                <a:solidFill>
                  <a:srgbClr val="002A52"/>
                </a:solidFill>
              </a:rPr>
              <a:t>end</a:t>
            </a:r>
            <a:r>
              <a:rPr lang="en-US" sz="1600" dirty="0">
                <a:solidFill>
                  <a:srgbClr val="002A52"/>
                </a:solidFill>
              </a:rPr>
              <a:t> - The ending position of the feature (inclusive).</a:t>
            </a:r>
          </a:p>
          <a:p>
            <a:pPr marL="342900" indent="-342900" algn="just">
              <a:buFont typeface="+mj-lt"/>
              <a:buAutoNum type="arabicPeriod"/>
            </a:pPr>
            <a:r>
              <a:rPr lang="en-US" sz="1600" u="sng" dirty="0">
                <a:solidFill>
                  <a:srgbClr val="002A52"/>
                </a:solidFill>
              </a:rPr>
              <a:t>score</a:t>
            </a:r>
            <a:r>
              <a:rPr lang="en-US" sz="1600" dirty="0">
                <a:solidFill>
                  <a:srgbClr val="002A52"/>
                </a:solidFill>
              </a:rPr>
              <a:t> - A score between 0 and 1000. If the track line </a:t>
            </a:r>
            <a:r>
              <a:rPr lang="en-US" sz="1600" dirty="0" err="1">
                <a:solidFill>
                  <a:srgbClr val="002A52"/>
                </a:solidFill>
              </a:rPr>
              <a:t>useScore</a:t>
            </a:r>
            <a:r>
              <a:rPr lang="en-US" sz="1600" dirty="0">
                <a:solidFill>
                  <a:srgbClr val="002A52"/>
                </a:solidFill>
              </a:rPr>
              <a:t> attribute is set to 1 for this annotation data set, the score value will determine the level of gray in which this feature is displayed (higher numbers = darker gray). If there is no score value, enter ".".</a:t>
            </a:r>
          </a:p>
          <a:p>
            <a:pPr marL="342900" indent="-342900" algn="just">
              <a:buFont typeface="+mj-lt"/>
              <a:buAutoNum type="arabicPeriod"/>
            </a:pPr>
            <a:r>
              <a:rPr lang="en-US" sz="1600" u="sng" dirty="0">
                <a:solidFill>
                  <a:srgbClr val="002A52"/>
                </a:solidFill>
              </a:rPr>
              <a:t>strand</a:t>
            </a:r>
            <a:r>
              <a:rPr lang="en-US" sz="1600" dirty="0">
                <a:solidFill>
                  <a:srgbClr val="002A52"/>
                </a:solidFill>
              </a:rPr>
              <a:t> - Valid entries include '+', '-', or '.' (for don't know/don't care).</a:t>
            </a:r>
          </a:p>
          <a:p>
            <a:pPr marL="342900" indent="-342900" algn="just">
              <a:buFont typeface="+mj-lt"/>
              <a:buAutoNum type="arabicPeriod"/>
            </a:pPr>
            <a:r>
              <a:rPr lang="en-US" sz="1600" u="sng" dirty="0">
                <a:solidFill>
                  <a:srgbClr val="002A52"/>
                </a:solidFill>
              </a:rPr>
              <a:t>frame</a:t>
            </a:r>
            <a:r>
              <a:rPr lang="en-US" sz="1600" dirty="0">
                <a:solidFill>
                  <a:srgbClr val="002A52"/>
                </a:solidFill>
              </a:rPr>
              <a:t> - If the feature is a coding exon, frame should be a number between 0-2 that represents the reading frame of the first base. If the feature is not a coding exon, the value should be '.'.</a:t>
            </a:r>
          </a:p>
          <a:p>
            <a:pPr marL="342900" indent="-342900" algn="just">
              <a:buFont typeface="+mj-lt"/>
              <a:buAutoNum type="arabicPeriod"/>
            </a:pPr>
            <a:r>
              <a:rPr lang="en-US" sz="1600" u="sng" dirty="0">
                <a:solidFill>
                  <a:srgbClr val="002A52"/>
                </a:solidFill>
              </a:rPr>
              <a:t>group</a:t>
            </a:r>
            <a:r>
              <a:rPr lang="en-US" sz="1600" dirty="0">
                <a:solidFill>
                  <a:srgbClr val="002A52"/>
                </a:solidFill>
              </a:rPr>
              <a:t> - All lines with the same group are linked together into a single item.</a:t>
            </a:r>
          </a:p>
        </p:txBody>
      </p:sp>
    </p:spTree>
    <p:extLst>
      <p:ext uri="{BB962C8B-B14F-4D97-AF65-F5344CB8AC3E}">
        <p14:creationId xmlns:p14="http://schemas.microsoft.com/office/powerpoint/2010/main" val="2540534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GFF/GTF</a:t>
            </a:r>
          </a:p>
        </p:txBody>
      </p:sp>
      <p:sp>
        <p:nvSpPr>
          <p:cNvPr id="10" name="TextBox 9"/>
          <p:cNvSpPr txBox="1"/>
          <p:nvPr/>
        </p:nvSpPr>
        <p:spPr>
          <a:xfrm>
            <a:off x="235165" y="761493"/>
            <a:ext cx="8707624" cy="1015663"/>
          </a:xfrm>
          <a:prstGeom prst="rect">
            <a:avLst/>
          </a:prstGeom>
          <a:noFill/>
        </p:spPr>
        <p:txBody>
          <a:bodyPr wrap="square" rtlCol="0">
            <a:spAutoFit/>
          </a:bodyPr>
          <a:lstStyle/>
          <a:p>
            <a:pPr algn="just"/>
            <a:r>
              <a:rPr lang="en-US" sz="2000" dirty="0">
                <a:solidFill>
                  <a:srgbClr val="002A52"/>
                </a:solidFill>
              </a:rPr>
              <a:t>GTF (Gene Transfer Format) is a refinement to GFF that tightens the specification. The first eight GTF fields are the same as GFF. The group field has been expanded into a list of attributes.</a:t>
            </a:r>
          </a:p>
        </p:txBody>
      </p:sp>
      <p:sp>
        <p:nvSpPr>
          <p:cNvPr id="5" name="Rectangle 4"/>
          <p:cNvSpPr/>
          <p:nvPr/>
        </p:nvSpPr>
        <p:spPr>
          <a:xfrm>
            <a:off x="235165" y="2116787"/>
            <a:ext cx="8644912" cy="263422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cd </a:t>
            </a:r>
            <a:r>
              <a:rPr lang="cs-CZ" sz="1600" dirty="0" err="1">
                <a:solidFill>
                  <a:schemeClr val="tx1"/>
                </a:solidFill>
                <a:latin typeface="Courier"/>
                <a:cs typeface="Courier"/>
              </a:rPr>
              <a:t>GenomeAnnotation</a:t>
            </a:r>
            <a:endParaRPr lang="en-US" sz="1600" dirty="0">
              <a:solidFill>
                <a:schemeClr val="tx1"/>
              </a:solidFill>
              <a:latin typeface="Courier"/>
              <a:cs typeface="Courier"/>
            </a:endParaRPr>
          </a:p>
          <a:p>
            <a:r>
              <a:rPr lang="ro-RO" sz="1600" dirty="0">
                <a:solidFill>
                  <a:schemeClr val="tx1"/>
                </a:solidFill>
                <a:latin typeface="Courier"/>
                <a:cs typeface="Courier"/>
              </a:rPr>
              <a:t>$ gzcat genes.gtf.zip | head</a:t>
            </a:r>
          </a:p>
          <a:p>
            <a:endParaRPr lang="en-US" sz="1600" dirty="0">
              <a:solidFill>
                <a:schemeClr val="tx1"/>
              </a:solidFill>
              <a:latin typeface="Courier"/>
              <a:cs typeface="Courier"/>
            </a:endParaRPr>
          </a:p>
          <a:p>
            <a:pPr marL="342900" indent="-342900">
              <a:buAutoNum type="arabicPlain"/>
            </a:pPr>
            <a:r>
              <a:rPr lang="en-US" sz="1600" dirty="0">
                <a:solidFill>
                  <a:schemeClr val="tx1"/>
                </a:solidFill>
                <a:latin typeface="Courier"/>
                <a:cs typeface="Courier"/>
              </a:rPr>
              <a:t>unknown	exon	11874	12227	.	+	.	</a:t>
            </a:r>
            <a:r>
              <a:rPr lang="en-US" sz="1600" dirty="0" err="1">
                <a:solidFill>
                  <a:schemeClr val="tx1"/>
                </a:solidFill>
                <a:latin typeface="Courier"/>
                <a:cs typeface="Courier"/>
              </a:rPr>
              <a:t>gene_id</a:t>
            </a:r>
            <a:r>
              <a:rPr lang="en-US" sz="1600" dirty="0">
                <a:solidFill>
                  <a:schemeClr val="tx1"/>
                </a:solidFill>
                <a:latin typeface="Courier"/>
                <a:cs typeface="Courier"/>
              </a:rPr>
              <a:t> "LOC100287102"; </a:t>
            </a:r>
            <a:r>
              <a:rPr lang="en-US" sz="1600" dirty="0" err="1">
                <a:solidFill>
                  <a:schemeClr val="tx1"/>
                </a:solidFill>
                <a:latin typeface="Courier"/>
                <a:cs typeface="Courier"/>
              </a:rPr>
              <a:t>gene_name</a:t>
            </a:r>
            <a:r>
              <a:rPr lang="en-US" sz="1600" dirty="0">
                <a:solidFill>
                  <a:schemeClr val="tx1"/>
                </a:solidFill>
                <a:latin typeface="Courier"/>
                <a:cs typeface="Courier"/>
              </a:rPr>
              <a:t> "LOC100287102"; </a:t>
            </a:r>
            <a:r>
              <a:rPr lang="en-US" sz="1600" dirty="0" err="1">
                <a:solidFill>
                  <a:schemeClr val="tx1"/>
                </a:solidFill>
                <a:latin typeface="Courier"/>
                <a:cs typeface="Courier"/>
              </a:rPr>
              <a:t>p_id</a:t>
            </a:r>
            <a:r>
              <a:rPr lang="en-US" sz="1600" dirty="0">
                <a:solidFill>
                  <a:schemeClr val="tx1"/>
                </a:solidFill>
                <a:latin typeface="Courier"/>
                <a:cs typeface="Courier"/>
              </a:rPr>
              <a:t> "P25115"; </a:t>
            </a:r>
            <a:r>
              <a:rPr lang="en-US" sz="1600" dirty="0" err="1">
                <a:solidFill>
                  <a:schemeClr val="tx1"/>
                </a:solidFill>
                <a:latin typeface="Courier"/>
                <a:cs typeface="Courier"/>
              </a:rPr>
              <a:t>transcript_id</a:t>
            </a:r>
            <a:r>
              <a:rPr lang="en-US" sz="1600" dirty="0">
                <a:solidFill>
                  <a:schemeClr val="tx1"/>
                </a:solidFill>
                <a:latin typeface="Courier"/>
                <a:cs typeface="Courier"/>
              </a:rPr>
              <a:t> "XM_002342010.1"; </a:t>
            </a:r>
            <a:r>
              <a:rPr lang="en-US" sz="1600" dirty="0" err="1">
                <a:solidFill>
                  <a:schemeClr val="tx1"/>
                </a:solidFill>
                <a:latin typeface="Courier"/>
                <a:cs typeface="Courier"/>
              </a:rPr>
              <a:t>tss_id</a:t>
            </a:r>
            <a:r>
              <a:rPr lang="en-US" sz="1600" dirty="0">
                <a:solidFill>
                  <a:schemeClr val="tx1"/>
                </a:solidFill>
                <a:latin typeface="Courier"/>
                <a:cs typeface="Courier"/>
              </a:rPr>
              <a:t> "TSS26210";</a:t>
            </a:r>
          </a:p>
          <a:p>
            <a:pPr marL="342900" indent="-342900">
              <a:buAutoNum type="arabicPlain"/>
            </a:pPr>
            <a:endParaRPr lang="en-US" sz="1600" dirty="0">
              <a:solidFill>
                <a:schemeClr val="tx1"/>
              </a:solidFill>
              <a:latin typeface="Courier"/>
              <a:cs typeface="Courier"/>
            </a:endParaRPr>
          </a:p>
          <a:p>
            <a:r>
              <a:rPr lang="en-US" sz="1600" dirty="0">
                <a:solidFill>
                  <a:schemeClr val="tx1"/>
                </a:solidFill>
                <a:latin typeface="Courier"/>
                <a:cs typeface="Courier"/>
              </a:rPr>
              <a:t>1	unknown	CDS	12190	12227	.	+	0	</a:t>
            </a:r>
            <a:r>
              <a:rPr lang="en-US" sz="1600" dirty="0" err="1">
                <a:solidFill>
                  <a:schemeClr val="tx1"/>
                </a:solidFill>
                <a:latin typeface="Courier"/>
                <a:cs typeface="Courier"/>
              </a:rPr>
              <a:t>gene_id</a:t>
            </a:r>
            <a:r>
              <a:rPr lang="en-US" sz="1600" dirty="0">
                <a:solidFill>
                  <a:schemeClr val="tx1"/>
                </a:solidFill>
                <a:latin typeface="Courier"/>
                <a:cs typeface="Courier"/>
              </a:rPr>
              <a:t> "LOC100287102"; </a:t>
            </a:r>
            <a:r>
              <a:rPr lang="en-US" sz="1600" dirty="0" err="1">
                <a:solidFill>
                  <a:schemeClr val="tx1"/>
                </a:solidFill>
                <a:latin typeface="Courier"/>
                <a:cs typeface="Courier"/>
              </a:rPr>
              <a:t>gene_name</a:t>
            </a:r>
            <a:r>
              <a:rPr lang="en-US" sz="1600" dirty="0">
                <a:solidFill>
                  <a:schemeClr val="tx1"/>
                </a:solidFill>
                <a:latin typeface="Courier"/>
                <a:cs typeface="Courier"/>
              </a:rPr>
              <a:t> "LOC100287102"; </a:t>
            </a:r>
            <a:r>
              <a:rPr lang="en-US" sz="1600" dirty="0" err="1">
                <a:solidFill>
                  <a:schemeClr val="tx1"/>
                </a:solidFill>
                <a:latin typeface="Courier"/>
                <a:cs typeface="Courier"/>
              </a:rPr>
              <a:t>p_id</a:t>
            </a:r>
            <a:r>
              <a:rPr lang="en-US" sz="1600" dirty="0">
                <a:solidFill>
                  <a:schemeClr val="tx1"/>
                </a:solidFill>
                <a:latin typeface="Courier"/>
                <a:cs typeface="Courier"/>
              </a:rPr>
              <a:t> "P25115"; </a:t>
            </a:r>
            <a:r>
              <a:rPr lang="en-US" sz="1600" dirty="0" err="1">
                <a:solidFill>
                  <a:schemeClr val="tx1"/>
                </a:solidFill>
                <a:latin typeface="Courier"/>
                <a:cs typeface="Courier"/>
              </a:rPr>
              <a:t>transcript_id</a:t>
            </a:r>
            <a:r>
              <a:rPr lang="en-US" sz="1600" dirty="0">
                <a:solidFill>
                  <a:schemeClr val="tx1"/>
                </a:solidFill>
                <a:latin typeface="Courier"/>
                <a:cs typeface="Courier"/>
              </a:rPr>
              <a:t> "XM_002342010.1"; </a:t>
            </a:r>
            <a:r>
              <a:rPr lang="en-US" sz="1600" dirty="0" err="1">
                <a:solidFill>
                  <a:schemeClr val="tx1"/>
                </a:solidFill>
                <a:latin typeface="Courier"/>
                <a:cs typeface="Courier"/>
              </a:rPr>
              <a:t>tss_id</a:t>
            </a:r>
            <a:r>
              <a:rPr lang="en-US" sz="1600" dirty="0">
                <a:solidFill>
                  <a:schemeClr val="tx1"/>
                </a:solidFill>
                <a:latin typeface="Courier"/>
                <a:cs typeface="Courier"/>
              </a:rPr>
              <a:t> "TSS26210";</a:t>
            </a:r>
          </a:p>
          <a:p>
            <a:endParaRPr lang="cs-CZ" sz="1100" dirty="0">
              <a:solidFill>
                <a:schemeClr val="tx1"/>
              </a:solidFill>
              <a:latin typeface="Courier"/>
              <a:cs typeface="Courier"/>
            </a:endParaRPr>
          </a:p>
        </p:txBody>
      </p:sp>
    </p:spTree>
    <p:extLst>
      <p:ext uri="{BB962C8B-B14F-4D97-AF65-F5344CB8AC3E}">
        <p14:creationId xmlns:p14="http://schemas.microsoft.com/office/powerpoint/2010/main" val="93300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VCF</a:t>
            </a:r>
          </a:p>
        </p:txBody>
      </p:sp>
      <p:sp>
        <p:nvSpPr>
          <p:cNvPr id="10" name="TextBox 9"/>
          <p:cNvSpPr txBox="1"/>
          <p:nvPr/>
        </p:nvSpPr>
        <p:spPr>
          <a:xfrm>
            <a:off x="235165" y="761493"/>
            <a:ext cx="8707624" cy="5940089"/>
          </a:xfrm>
          <a:prstGeom prst="rect">
            <a:avLst/>
          </a:prstGeom>
          <a:noFill/>
        </p:spPr>
        <p:txBody>
          <a:bodyPr wrap="square" rtlCol="0">
            <a:spAutoFit/>
          </a:bodyPr>
          <a:lstStyle/>
          <a:p>
            <a:pPr algn="just"/>
            <a:r>
              <a:rPr lang="en-US" sz="2000" dirty="0">
                <a:solidFill>
                  <a:srgbClr val="002A52"/>
                </a:solidFill>
              </a:rPr>
              <a:t>Variant Call Format (</a:t>
            </a:r>
            <a:r>
              <a:rPr lang="en-US" sz="2000" b="1" dirty="0">
                <a:solidFill>
                  <a:srgbClr val="002A52"/>
                </a:solidFill>
              </a:rPr>
              <a:t>VCF</a:t>
            </a:r>
            <a:r>
              <a:rPr lang="en-US" sz="2000" dirty="0">
                <a:solidFill>
                  <a:srgbClr val="002A52"/>
                </a:solidFill>
              </a:rPr>
              <a:t>) is a flexible and extendable format for variation data such as single nucleotide variants, insertions/deletions, copy number variants and structural variants. This format is defined by the 1000 Genomes consortium: </a:t>
            </a:r>
            <a:r>
              <a:rPr lang="en-US" sz="2000" dirty="0">
                <a:solidFill>
                  <a:srgbClr val="002A52"/>
                </a:solidFill>
                <a:hlinkClick r:id="rId2"/>
              </a:rPr>
              <a:t>http://www.1000genomes.org/wiki/Analysis/Variant%20Call%20Format/vcf-variant-call-format-version-41</a:t>
            </a:r>
            <a:r>
              <a:rPr lang="en-US" sz="2000" dirty="0">
                <a:solidFill>
                  <a:srgbClr val="002A52"/>
                </a:solidFill>
              </a:rPr>
              <a:t> and the GA4GH working group: http://ga4gh.org/#/</a:t>
            </a:r>
            <a:r>
              <a:rPr lang="en-US" sz="2000" dirty="0" err="1">
                <a:solidFill>
                  <a:srgbClr val="002A52"/>
                </a:solidFill>
              </a:rPr>
              <a:t>fileformats</a:t>
            </a:r>
            <a:r>
              <a:rPr lang="en-US" sz="2000" dirty="0">
                <a:solidFill>
                  <a:srgbClr val="002A52"/>
                </a:solidFill>
              </a:rPr>
              <a:t>-team</a:t>
            </a:r>
          </a:p>
          <a:p>
            <a:endParaRPr lang="en-US" sz="2000" dirty="0">
              <a:solidFill>
                <a:srgbClr val="002A52"/>
              </a:solidFill>
            </a:endParaRPr>
          </a:p>
          <a:p>
            <a:r>
              <a:rPr lang="en-US" sz="1600" dirty="0">
                <a:solidFill>
                  <a:srgbClr val="002A52"/>
                </a:solidFill>
              </a:rPr>
              <a:t>There are 8 fixed fields per record. All data lines are tab-delimited.</a:t>
            </a:r>
          </a:p>
          <a:p>
            <a:pPr lvl="1"/>
            <a:r>
              <a:rPr lang="en-US" sz="1600" dirty="0">
                <a:solidFill>
                  <a:srgbClr val="002A52"/>
                </a:solidFill>
              </a:rPr>
              <a:t>1. </a:t>
            </a:r>
            <a:r>
              <a:rPr lang="en-US" sz="1600" u="sng" dirty="0">
                <a:solidFill>
                  <a:srgbClr val="002A52"/>
                </a:solidFill>
              </a:rPr>
              <a:t>CHROM</a:t>
            </a:r>
            <a:r>
              <a:rPr lang="en-US" sz="1600" dirty="0">
                <a:solidFill>
                  <a:srgbClr val="002A52"/>
                </a:solidFill>
              </a:rPr>
              <a:t> - chromosome: </a:t>
            </a:r>
          </a:p>
          <a:p>
            <a:pPr lvl="1"/>
            <a:r>
              <a:rPr lang="en-US" sz="1600" dirty="0">
                <a:solidFill>
                  <a:srgbClr val="002A52"/>
                </a:solidFill>
              </a:rPr>
              <a:t>2. </a:t>
            </a:r>
            <a:r>
              <a:rPr lang="en-US" sz="1600" u="sng" dirty="0">
                <a:solidFill>
                  <a:srgbClr val="002A52"/>
                </a:solidFill>
              </a:rPr>
              <a:t>POS</a:t>
            </a:r>
            <a:r>
              <a:rPr lang="en-US" sz="1600" dirty="0">
                <a:solidFill>
                  <a:srgbClr val="002A52"/>
                </a:solidFill>
              </a:rPr>
              <a:t> - position: The reference position</a:t>
            </a:r>
          </a:p>
          <a:p>
            <a:pPr lvl="1"/>
            <a:r>
              <a:rPr lang="en-US" sz="1600" dirty="0">
                <a:solidFill>
                  <a:srgbClr val="002A52"/>
                </a:solidFill>
              </a:rPr>
              <a:t>3. </a:t>
            </a:r>
            <a:r>
              <a:rPr lang="en-US" sz="1600" u="sng" dirty="0">
                <a:solidFill>
                  <a:srgbClr val="002A52"/>
                </a:solidFill>
              </a:rPr>
              <a:t>ID</a:t>
            </a:r>
            <a:r>
              <a:rPr lang="en-US" sz="1600" dirty="0">
                <a:solidFill>
                  <a:srgbClr val="002A52"/>
                </a:solidFill>
              </a:rPr>
              <a:t> - identifier: Semi-colon separated list of unique identifiers where available. If this is a </a:t>
            </a:r>
            <a:r>
              <a:rPr lang="en-US" sz="1600" dirty="0" err="1">
                <a:solidFill>
                  <a:srgbClr val="002A52"/>
                </a:solidFill>
              </a:rPr>
              <a:t>dbSNP</a:t>
            </a:r>
            <a:r>
              <a:rPr lang="en-US" sz="1600" dirty="0">
                <a:solidFill>
                  <a:srgbClr val="002A52"/>
                </a:solidFill>
              </a:rPr>
              <a:t> variant it is encouraged to use the </a:t>
            </a:r>
            <a:r>
              <a:rPr lang="en-US" sz="1600" dirty="0" err="1">
                <a:solidFill>
                  <a:srgbClr val="002A52"/>
                </a:solidFill>
              </a:rPr>
              <a:t>rs</a:t>
            </a:r>
            <a:r>
              <a:rPr lang="en-US" sz="1600" dirty="0">
                <a:solidFill>
                  <a:srgbClr val="002A52"/>
                </a:solidFill>
              </a:rPr>
              <a:t> number(s). </a:t>
            </a:r>
          </a:p>
          <a:p>
            <a:pPr lvl="1"/>
            <a:r>
              <a:rPr lang="en-US" sz="1600" dirty="0">
                <a:solidFill>
                  <a:srgbClr val="002A52"/>
                </a:solidFill>
              </a:rPr>
              <a:t>4. </a:t>
            </a:r>
            <a:r>
              <a:rPr lang="en-US" sz="1600" u="sng" dirty="0">
                <a:solidFill>
                  <a:srgbClr val="002A52"/>
                </a:solidFill>
              </a:rPr>
              <a:t>REF</a:t>
            </a:r>
            <a:r>
              <a:rPr lang="en-US" sz="1600" dirty="0">
                <a:solidFill>
                  <a:srgbClr val="002A52"/>
                </a:solidFill>
              </a:rPr>
              <a:t> - reference base(s): Each base must be one of A,C,G,T,N (case insensitive). Multiple bases are permitted.</a:t>
            </a:r>
          </a:p>
          <a:p>
            <a:pPr lvl="1"/>
            <a:r>
              <a:rPr lang="en-US" sz="1600" dirty="0">
                <a:solidFill>
                  <a:srgbClr val="002A52"/>
                </a:solidFill>
              </a:rPr>
              <a:t>5. </a:t>
            </a:r>
            <a:r>
              <a:rPr lang="en-US" sz="1600" u="sng" dirty="0">
                <a:solidFill>
                  <a:srgbClr val="002A52"/>
                </a:solidFill>
              </a:rPr>
              <a:t>ALT</a:t>
            </a:r>
            <a:r>
              <a:rPr lang="en-US" sz="1600" dirty="0">
                <a:solidFill>
                  <a:srgbClr val="002A52"/>
                </a:solidFill>
              </a:rPr>
              <a:t> - alternate base(s): Comma separated list of alternate non-reference (A,C,G,T,N,*) alleles called on at least one of the samples. </a:t>
            </a:r>
          </a:p>
          <a:p>
            <a:pPr lvl="1"/>
            <a:r>
              <a:rPr lang="en-US" sz="1600" dirty="0">
                <a:solidFill>
                  <a:srgbClr val="002A52"/>
                </a:solidFill>
              </a:rPr>
              <a:t>6. </a:t>
            </a:r>
            <a:r>
              <a:rPr lang="en-US" sz="1600" u="sng" dirty="0">
                <a:solidFill>
                  <a:srgbClr val="002A52"/>
                </a:solidFill>
              </a:rPr>
              <a:t>QUAL</a:t>
            </a:r>
            <a:r>
              <a:rPr lang="en-US" sz="1600" dirty="0">
                <a:solidFill>
                  <a:srgbClr val="002A52"/>
                </a:solidFill>
              </a:rPr>
              <a:t> - quality: </a:t>
            </a:r>
            <a:r>
              <a:rPr lang="en-US" sz="1600" dirty="0" err="1">
                <a:solidFill>
                  <a:srgbClr val="002A52"/>
                </a:solidFill>
              </a:rPr>
              <a:t>Phred</a:t>
            </a:r>
            <a:r>
              <a:rPr lang="en-US" sz="1600" dirty="0">
                <a:solidFill>
                  <a:srgbClr val="002A52"/>
                </a:solidFill>
              </a:rPr>
              <a:t>-scaled quality score for the assertion made in ALT. i.e. ?10log10 </a:t>
            </a:r>
            <a:r>
              <a:rPr lang="en-US" sz="1600" dirty="0" err="1">
                <a:solidFill>
                  <a:srgbClr val="002A52"/>
                </a:solidFill>
              </a:rPr>
              <a:t>prob</a:t>
            </a:r>
            <a:r>
              <a:rPr lang="en-US" sz="1600" dirty="0">
                <a:solidFill>
                  <a:srgbClr val="002A52"/>
                </a:solidFill>
              </a:rPr>
              <a:t>(call in ALT is wrong). </a:t>
            </a:r>
          </a:p>
          <a:p>
            <a:pPr lvl="1"/>
            <a:r>
              <a:rPr lang="en-US" sz="1600" dirty="0">
                <a:solidFill>
                  <a:srgbClr val="002A52"/>
                </a:solidFill>
              </a:rPr>
              <a:t>7. </a:t>
            </a:r>
            <a:r>
              <a:rPr lang="en-US" sz="1600" u="sng" dirty="0">
                <a:solidFill>
                  <a:srgbClr val="002A52"/>
                </a:solidFill>
              </a:rPr>
              <a:t>FILTER</a:t>
            </a:r>
            <a:r>
              <a:rPr lang="en-US" sz="1600" dirty="0">
                <a:solidFill>
                  <a:srgbClr val="002A52"/>
                </a:solidFill>
              </a:rPr>
              <a:t> - filter status: PASS if this position has passed all filters, i.e. a call is made at this position. </a:t>
            </a:r>
          </a:p>
          <a:p>
            <a:pPr lvl="1"/>
            <a:r>
              <a:rPr lang="en-US" sz="1600" dirty="0">
                <a:solidFill>
                  <a:srgbClr val="002A52"/>
                </a:solidFill>
              </a:rPr>
              <a:t>8. </a:t>
            </a:r>
            <a:r>
              <a:rPr lang="en-US" sz="1600" u="sng" dirty="0">
                <a:solidFill>
                  <a:srgbClr val="002A52"/>
                </a:solidFill>
              </a:rPr>
              <a:t>INFO</a:t>
            </a:r>
            <a:r>
              <a:rPr lang="en-US" sz="1600" dirty="0">
                <a:solidFill>
                  <a:srgbClr val="002A52"/>
                </a:solidFill>
              </a:rPr>
              <a:t> - additional information: INFO fields are encoded as a semicolon-separated series of short</a:t>
            </a:r>
          </a:p>
          <a:p>
            <a:pPr lvl="1"/>
            <a:r>
              <a:rPr lang="en-US" sz="1600" dirty="0">
                <a:solidFill>
                  <a:srgbClr val="002A52"/>
                </a:solidFill>
              </a:rPr>
              <a:t>keys with optional values in the format: &lt;key&gt;=&lt;data&gt;[,data].</a:t>
            </a:r>
          </a:p>
        </p:txBody>
      </p:sp>
    </p:spTree>
    <p:extLst>
      <p:ext uri="{BB962C8B-B14F-4D97-AF65-F5344CB8AC3E}">
        <p14:creationId xmlns:p14="http://schemas.microsoft.com/office/powerpoint/2010/main" val="2363930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VCF Example</a:t>
            </a:r>
          </a:p>
        </p:txBody>
      </p:sp>
      <p:pic>
        <p:nvPicPr>
          <p:cNvPr id="2" name="Picture 1"/>
          <p:cNvPicPr>
            <a:picLocks noChangeAspect="1"/>
          </p:cNvPicPr>
          <p:nvPr/>
        </p:nvPicPr>
        <p:blipFill>
          <a:blip r:embed="rId2"/>
          <a:stretch>
            <a:fillRect/>
          </a:stretch>
        </p:blipFill>
        <p:spPr>
          <a:xfrm>
            <a:off x="0" y="1473912"/>
            <a:ext cx="9144000" cy="3658742"/>
          </a:xfrm>
          <a:prstGeom prst="rect">
            <a:avLst/>
          </a:prstGeom>
        </p:spPr>
      </p:pic>
      <p:sp>
        <p:nvSpPr>
          <p:cNvPr id="9" name="TextBox 8"/>
          <p:cNvSpPr txBox="1"/>
          <p:nvPr/>
        </p:nvSpPr>
        <p:spPr>
          <a:xfrm>
            <a:off x="25864" y="5353594"/>
            <a:ext cx="9143999" cy="523220"/>
          </a:xfrm>
          <a:prstGeom prst="rect">
            <a:avLst/>
          </a:prstGeom>
          <a:noFill/>
        </p:spPr>
        <p:txBody>
          <a:bodyPr wrap="square" rtlCol="0">
            <a:spAutoFit/>
          </a:bodyPr>
          <a:lstStyle/>
          <a:p>
            <a:r>
              <a:rPr lang="x-none" sz="1400" dirty="0"/>
              <a:t>Example of a VCF file. Adapted from t</a:t>
            </a:r>
            <a:r>
              <a:rPr lang="en-US" sz="1400" dirty="0"/>
              <a:t>he</a:t>
            </a:r>
            <a:r>
              <a:rPr lang="x-none" sz="1400" dirty="0"/>
              <a:t> VCF specification document:</a:t>
            </a:r>
          </a:p>
          <a:p>
            <a:r>
              <a:rPr lang="en-US" sz="1400" dirty="0"/>
              <a:t>http://</a:t>
            </a:r>
            <a:r>
              <a:rPr lang="en-US" sz="1400" dirty="0" err="1"/>
              <a:t>samtools.github.io</a:t>
            </a:r>
            <a:r>
              <a:rPr lang="en-US" sz="1400" dirty="0"/>
              <a:t>/</a:t>
            </a:r>
            <a:r>
              <a:rPr lang="en-US" sz="1400" dirty="0" err="1"/>
              <a:t>hts</a:t>
            </a:r>
            <a:r>
              <a:rPr lang="en-US" sz="1400" dirty="0"/>
              <a:t>-specs/VCFv4.2.pdf</a:t>
            </a:r>
          </a:p>
        </p:txBody>
      </p:sp>
    </p:spTree>
    <p:extLst>
      <p:ext uri="{BB962C8B-B14F-4D97-AF65-F5344CB8AC3E}">
        <p14:creationId xmlns:p14="http://schemas.microsoft.com/office/powerpoint/2010/main" val="683165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VCF Example</a:t>
            </a:r>
          </a:p>
        </p:txBody>
      </p:sp>
      <p:sp>
        <p:nvSpPr>
          <p:cNvPr id="6" name="TextBox 5"/>
          <p:cNvSpPr txBox="1"/>
          <p:nvPr/>
        </p:nvSpPr>
        <p:spPr>
          <a:xfrm>
            <a:off x="235165" y="761493"/>
            <a:ext cx="8707624" cy="3785652"/>
          </a:xfrm>
          <a:prstGeom prst="rect">
            <a:avLst/>
          </a:prstGeom>
          <a:noFill/>
        </p:spPr>
        <p:txBody>
          <a:bodyPr wrap="square" rtlCol="0">
            <a:spAutoFit/>
          </a:bodyPr>
          <a:lstStyle/>
          <a:p>
            <a:pPr algn="just"/>
            <a:r>
              <a:rPr lang="en-US" sz="2000" dirty="0">
                <a:solidFill>
                  <a:srgbClr val="002A52"/>
                </a:solidFill>
              </a:rPr>
              <a:t>Example files for testing are provided by </a:t>
            </a:r>
            <a:r>
              <a:rPr lang="en-US" sz="2000" dirty="0" err="1">
                <a:solidFill>
                  <a:srgbClr val="002A52"/>
                </a:solidFill>
              </a:rPr>
              <a:t>Illumina</a:t>
            </a:r>
            <a:r>
              <a:rPr lang="en-US" sz="2000" dirty="0">
                <a:solidFill>
                  <a:srgbClr val="002A52"/>
                </a:solidFill>
              </a:rPr>
              <a:t>. Whole-genome sequencing performed on </a:t>
            </a:r>
            <a:r>
              <a:rPr lang="en-US" sz="2000" dirty="0" err="1">
                <a:solidFill>
                  <a:srgbClr val="002A52"/>
                </a:solidFill>
              </a:rPr>
              <a:t>Illumina</a:t>
            </a:r>
            <a:r>
              <a:rPr lang="en-US" sz="2000" dirty="0">
                <a:solidFill>
                  <a:srgbClr val="002A52"/>
                </a:solidFill>
              </a:rPr>
              <a:t> </a:t>
            </a:r>
            <a:r>
              <a:rPr lang="en-US" sz="2000" dirty="0" err="1">
                <a:solidFill>
                  <a:srgbClr val="002A52"/>
                </a:solidFill>
              </a:rPr>
              <a:t>HiSeq</a:t>
            </a:r>
            <a:r>
              <a:rPr lang="en-US" sz="2000" dirty="0">
                <a:solidFill>
                  <a:srgbClr val="002A52"/>
                </a:solidFill>
              </a:rPr>
              <a:t>® systems is enabling researchers worldwide to more fully and accurately characterize the human genome. </a:t>
            </a:r>
          </a:p>
          <a:p>
            <a:pPr algn="just"/>
            <a:r>
              <a:rPr lang="en-US" sz="2000" dirty="0">
                <a:solidFill>
                  <a:srgbClr val="002A52"/>
                </a:solidFill>
              </a:rPr>
              <a:t> </a:t>
            </a:r>
          </a:p>
          <a:p>
            <a:pPr algn="just"/>
            <a:endParaRPr lang="en-US" sz="2000" dirty="0">
              <a:solidFill>
                <a:srgbClr val="002A52"/>
              </a:solidFill>
            </a:endParaRPr>
          </a:p>
          <a:p>
            <a:pPr algn="just"/>
            <a:r>
              <a:rPr lang="en-US" sz="2000" dirty="0" err="1">
                <a:solidFill>
                  <a:srgbClr val="002A52"/>
                </a:solidFill>
              </a:rPr>
              <a:t>Illumina</a:t>
            </a:r>
            <a:r>
              <a:rPr lang="en-US" sz="2000" dirty="0">
                <a:solidFill>
                  <a:srgbClr val="002A52"/>
                </a:solidFill>
              </a:rPr>
              <a:t> have derived a set of high-confidence variant calls for NA12877 and NA12878 (part of the 1000 Genomes Project). The results of the analysis, VCF files and documentation, can be obtained from here:</a:t>
            </a:r>
          </a:p>
          <a:p>
            <a:pPr algn="just"/>
            <a:r>
              <a:rPr lang="en-US" sz="2000" dirty="0">
                <a:solidFill>
                  <a:srgbClr val="002A52"/>
                </a:solidFill>
              </a:rPr>
              <a:t>ftp://</a:t>
            </a:r>
            <a:r>
              <a:rPr lang="en-US" sz="2000" dirty="0" err="1">
                <a:solidFill>
                  <a:srgbClr val="002A52"/>
                </a:solidFill>
              </a:rPr>
              <a:t>ussd-ftp.illumina.com</a:t>
            </a:r>
            <a:r>
              <a:rPr lang="en-US" sz="2000" dirty="0">
                <a:solidFill>
                  <a:srgbClr val="002A52"/>
                </a:solidFill>
              </a:rPr>
              <a:t>/</a:t>
            </a:r>
          </a:p>
          <a:p>
            <a:pPr algn="just"/>
            <a:endParaRPr lang="en-US" sz="2000" dirty="0">
              <a:solidFill>
                <a:srgbClr val="002A52"/>
              </a:solidFill>
            </a:endParaRPr>
          </a:p>
          <a:p>
            <a:pPr algn="just"/>
            <a:r>
              <a:rPr lang="en-US" sz="2000" dirty="0">
                <a:solidFill>
                  <a:srgbClr val="002A52"/>
                </a:solidFill>
              </a:rPr>
              <a:t>Example </a:t>
            </a:r>
            <a:r>
              <a:rPr lang="en-US" sz="2000" dirty="0" err="1">
                <a:solidFill>
                  <a:srgbClr val="002A52"/>
                </a:solidFill>
              </a:rPr>
              <a:t>vcf</a:t>
            </a:r>
            <a:r>
              <a:rPr lang="en-US" sz="2000" dirty="0">
                <a:solidFill>
                  <a:srgbClr val="002A52"/>
                </a:solidFill>
              </a:rPr>
              <a:t> file for NA12878:</a:t>
            </a:r>
          </a:p>
          <a:p>
            <a:pPr algn="just"/>
            <a:endParaRPr lang="en-US" sz="2000" dirty="0">
              <a:solidFill>
                <a:srgbClr val="002A52"/>
              </a:solidFill>
            </a:endParaRPr>
          </a:p>
        </p:txBody>
      </p:sp>
      <p:sp>
        <p:nvSpPr>
          <p:cNvPr id="10" name="Rectangle 9"/>
          <p:cNvSpPr/>
          <p:nvPr/>
        </p:nvSpPr>
        <p:spPr>
          <a:xfrm>
            <a:off x="235165" y="4551153"/>
            <a:ext cx="8644912" cy="49498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600" dirty="0">
                <a:solidFill>
                  <a:schemeClr val="tx1"/>
                </a:solidFill>
                <a:latin typeface="Courier"/>
                <a:cs typeface="Courier"/>
              </a:rPr>
              <a:t>$ </a:t>
            </a:r>
            <a:r>
              <a:rPr lang="en-US" sz="1600" dirty="0" err="1">
                <a:solidFill>
                  <a:srgbClr val="002A52"/>
                </a:solidFill>
              </a:rPr>
              <a:t>wget</a:t>
            </a:r>
            <a:r>
              <a:rPr lang="en-US" sz="1600" dirty="0">
                <a:solidFill>
                  <a:srgbClr val="002A52"/>
                </a:solidFill>
              </a:rPr>
              <a:t> ftp://</a:t>
            </a:r>
            <a:r>
              <a:rPr lang="en-US" sz="1600" dirty="0" err="1">
                <a:solidFill>
                  <a:srgbClr val="002A52"/>
                </a:solidFill>
              </a:rPr>
              <a:t>platgene_ro@ussd-ftp.illumina.com</a:t>
            </a:r>
            <a:r>
              <a:rPr lang="en-US" sz="1600" dirty="0">
                <a:solidFill>
                  <a:srgbClr val="002A52"/>
                </a:solidFill>
              </a:rPr>
              <a:t>/hg19/8.0.1/NA12878/NA12878.vcf.gz</a:t>
            </a:r>
          </a:p>
          <a:p>
            <a:endParaRPr lang="cs-CZ" sz="1100" dirty="0">
              <a:solidFill>
                <a:schemeClr val="tx1"/>
              </a:solidFill>
              <a:latin typeface="Courier"/>
              <a:cs typeface="Courier"/>
            </a:endParaRPr>
          </a:p>
        </p:txBody>
      </p:sp>
    </p:spTree>
    <p:extLst>
      <p:ext uri="{BB962C8B-B14F-4D97-AF65-F5344CB8AC3E}">
        <p14:creationId xmlns:p14="http://schemas.microsoft.com/office/powerpoint/2010/main" val="3841254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5864" y="6181446"/>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9144000" cy="2398889"/>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49410" y="1"/>
            <a:ext cx="8919882" cy="2088444"/>
          </a:xfrm>
        </p:spPr>
        <p:txBody>
          <a:bodyPr>
            <a:normAutofit/>
          </a:bodyPr>
          <a:lstStyle/>
          <a:p>
            <a:r>
              <a:rPr lang="en-US" dirty="0">
                <a:solidFill>
                  <a:schemeClr val="bg1"/>
                </a:solidFill>
              </a:rPr>
              <a:t>Variant Calling Analysis</a:t>
            </a:r>
          </a:p>
        </p:txBody>
      </p:sp>
      <p:sp>
        <p:nvSpPr>
          <p:cNvPr id="3" name="Subtitle 2"/>
          <p:cNvSpPr>
            <a:spLocks noGrp="1"/>
          </p:cNvSpPr>
          <p:nvPr>
            <p:ph type="subTitle" idx="1"/>
          </p:nvPr>
        </p:nvSpPr>
        <p:spPr>
          <a:xfrm>
            <a:off x="1210236" y="6181446"/>
            <a:ext cx="7186706" cy="571963"/>
          </a:xfrm>
        </p:spPr>
        <p:txBody>
          <a:bodyPr>
            <a:noAutofit/>
          </a:bodyPr>
          <a:lstStyle/>
          <a:p>
            <a:r>
              <a:rPr lang="pt-BR" sz="2800" dirty="0">
                <a:solidFill>
                  <a:schemeClr val="bg1"/>
                </a:solidFill>
              </a:rPr>
              <a:t>Algoritmos Avançados de Bioinformática</a:t>
            </a:r>
          </a:p>
        </p:txBody>
      </p:sp>
      <p:pic>
        <p:nvPicPr>
          <p:cNvPr id="7" name="Picture 6"/>
          <p:cNvPicPr>
            <a:picLocks noChangeAspect="1"/>
          </p:cNvPicPr>
          <p:nvPr/>
        </p:nvPicPr>
        <p:blipFill>
          <a:blip r:embed="rId2"/>
          <a:stretch>
            <a:fillRect/>
          </a:stretch>
        </p:blipFill>
        <p:spPr>
          <a:xfrm>
            <a:off x="2213607" y="2811668"/>
            <a:ext cx="4981839" cy="2739019"/>
          </a:xfrm>
          <a:prstGeom prst="rect">
            <a:avLst/>
          </a:prstGeom>
          <a:ln>
            <a:solidFill>
              <a:srgbClr val="002A52"/>
            </a:solidFill>
          </a:ln>
        </p:spPr>
      </p:pic>
    </p:spTree>
    <p:extLst>
      <p:ext uri="{BB962C8B-B14F-4D97-AF65-F5344CB8AC3E}">
        <p14:creationId xmlns:p14="http://schemas.microsoft.com/office/powerpoint/2010/main" val="270611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0" y="0"/>
            <a:ext cx="9144000" cy="571963"/>
          </a:xfrm>
        </p:spPr>
        <p:txBody>
          <a:bodyPr>
            <a:noAutofit/>
          </a:bodyPr>
          <a:lstStyle/>
          <a:p>
            <a:r>
              <a:rPr lang="en-US" sz="2800" dirty="0">
                <a:solidFill>
                  <a:schemeClr val="bg1"/>
                </a:solidFill>
              </a:rPr>
              <a:t>Alignment and Variant Calling (Bioinformatics Analysis)</a:t>
            </a:r>
          </a:p>
        </p:txBody>
      </p:sp>
      <p:grpSp>
        <p:nvGrpSpPr>
          <p:cNvPr id="5" name="Group 4"/>
          <p:cNvGrpSpPr/>
          <p:nvPr/>
        </p:nvGrpSpPr>
        <p:grpSpPr>
          <a:xfrm>
            <a:off x="99337" y="897493"/>
            <a:ext cx="8893855" cy="4138899"/>
            <a:chOff x="56476" y="845574"/>
            <a:chExt cx="8893855" cy="4138899"/>
          </a:xfrm>
        </p:grpSpPr>
        <p:grpSp>
          <p:nvGrpSpPr>
            <p:cNvPr id="6" name="Group 5"/>
            <p:cNvGrpSpPr/>
            <p:nvPr/>
          </p:nvGrpSpPr>
          <p:grpSpPr>
            <a:xfrm>
              <a:off x="3586923" y="1955226"/>
              <a:ext cx="4455799" cy="1796023"/>
              <a:chOff x="3586923" y="1955226"/>
              <a:chExt cx="4455799" cy="1796023"/>
            </a:xfrm>
          </p:grpSpPr>
          <p:sp>
            <p:nvSpPr>
              <p:cNvPr id="43" name="TextBox 42"/>
              <p:cNvSpPr txBox="1"/>
              <p:nvPr/>
            </p:nvSpPr>
            <p:spPr>
              <a:xfrm>
                <a:off x="4665192" y="2646194"/>
                <a:ext cx="1617392" cy="323165"/>
              </a:xfrm>
              <a:prstGeom prst="rect">
                <a:avLst/>
              </a:prstGeom>
              <a:noFill/>
            </p:spPr>
            <p:txBody>
              <a:bodyPr wrap="square" rtlCol="0">
                <a:spAutoFit/>
              </a:bodyPr>
              <a:lstStyle/>
              <a:p>
                <a:r>
                  <a:rPr lang="en-GB" sz="1500" b="1" dirty="0">
                    <a:solidFill>
                      <a:srgbClr val="C00000"/>
                    </a:solidFill>
                    <a:latin typeface="Century Gothic" panose="020B0502020202020204" pitchFamily="34" charset="0"/>
                  </a:rPr>
                  <a:t>T</a:t>
                </a:r>
                <a:r>
                  <a:rPr lang="en-GB" sz="1500" b="1" dirty="0">
                    <a:latin typeface="Century Gothic" panose="020B0502020202020204" pitchFamily="34" charset="0"/>
                  </a:rPr>
                  <a:t>ATTCG</a:t>
                </a:r>
              </a:p>
            </p:txBody>
          </p:sp>
          <p:sp>
            <p:nvSpPr>
              <p:cNvPr id="44" name="TextBox 43"/>
              <p:cNvSpPr txBox="1"/>
              <p:nvPr/>
            </p:nvSpPr>
            <p:spPr>
              <a:xfrm>
                <a:off x="4061052" y="3228471"/>
                <a:ext cx="1371896" cy="323165"/>
              </a:xfrm>
              <a:prstGeom prst="rect">
                <a:avLst/>
              </a:prstGeom>
              <a:noFill/>
            </p:spPr>
            <p:txBody>
              <a:bodyPr wrap="square" rtlCol="0">
                <a:spAutoFit/>
              </a:bodyPr>
              <a:lstStyle/>
              <a:p>
                <a:r>
                  <a:rPr lang="en-GB" sz="1500" b="1" dirty="0">
                    <a:latin typeface="Century Gothic" panose="020B0502020202020204" pitchFamily="34" charset="0"/>
                  </a:rPr>
                  <a:t>TTCAA</a:t>
                </a:r>
                <a:r>
                  <a:rPr lang="en-GB" sz="1500" b="1" dirty="0">
                    <a:solidFill>
                      <a:srgbClr val="C00000"/>
                    </a:solidFill>
                    <a:latin typeface="Century Gothic" panose="020B0502020202020204" pitchFamily="34" charset="0"/>
                  </a:rPr>
                  <a:t>T</a:t>
                </a:r>
              </a:p>
            </p:txBody>
          </p:sp>
          <p:sp>
            <p:nvSpPr>
              <p:cNvPr id="45" name="TextBox 44"/>
              <p:cNvSpPr txBox="1"/>
              <p:nvPr/>
            </p:nvSpPr>
            <p:spPr>
              <a:xfrm>
                <a:off x="4384474" y="3045930"/>
                <a:ext cx="1527174" cy="323165"/>
              </a:xfrm>
              <a:prstGeom prst="rect">
                <a:avLst/>
              </a:prstGeom>
              <a:noFill/>
            </p:spPr>
            <p:txBody>
              <a:bodyPr wrap="square" rtlCol="0">
                <a:spAutoFit/>
              </a:bodyPr>
              <a:lstStyle/>
              <a:p>
                <a:r>
                  <a:rPr lang="en-GB" sz="1500" b="1" dirty="0">
                    <a:latin typeface="Century Gothic" panose="020B0502020202020204" pitchFamily="34" charset="0"/>
                  </a:rPr>
                  <a:t>     </a:t>
                </a:r>
                <a:r>
                  <a:rPr lang="en-GB" sz="1500" b="1" dirty="0">
                    <a:solidFill>
                      <a:srgbClr val="C00000"/>
                    </a:solidFill>
                    <a:latin typeface="Century Gothic" panose="020B0502020202020204" pitchFamily="34" charset="0"/>
                  </a:rPr>
                  <a:t>T</a:t>
                </a:r>
                <a:r>
                  <a:rPr lang="en-GB" sz="1500" b="1" dirty="0">
                    <a:latin typeface="Century Gothic" panose="020B0502020202020204" pitchFamily="34" charset="0"/>
                  </a:rPr>
                  <a:t>ATTCG</a:t>
                </a:r>
              </a:p>
            </p:txBody>
          </p:sp>
          <p:sp>
            <p:nvSpPr>
              <p:cNvPr id="46" name="TextBox 45"/>
              <p:cNvSpPr txBox="1"/>
              <p:nvPr/>
            </p:nvSpPr>
            <p:spPr>
              <a:xfrm>
                <a:off x="4665195" y="2845807"/>
                <a:ext cx="1617392" cy="323165"/>
              </a:xfrm>
              <a:prstGeom prst="rect">
                <a:avLst/>
              </a:prstGeom>
              <a:noFill/>
            </p:spPr>
            <p:txBody>
              <a:bodyPr wrap="square" rtlCol="0">
                <a:spAutoFit/>
              </a:bodyPr>
              <a:lstStyle/>
              <a:p>
                <a:r>
                  <a:rPr lang="en-GB" sz="1500" b="1" dirty="0">
                    <a:solidFill>
                      <a:srgbClr val="C00000"/>
                    </a:solidFill>
                    <a:latin typeface="Century Gothic" panose="020B0502020202020204" pitchFamily="34" charset="0"/>
                  </a:rPr>
                  <a:t>T</a:t>
                </a:r>
                <a:r>
                  <a:rPr lang="en-GB" sz="1500" b="1" dirty="0">
                    <a:latin typeface="Century Gothic" panose="020B0502020202020204" pitchFamily="34" charset="0"/>
                  </a:rPr>
                  <a:t>ATTCG</a:t>
                </a:r>
              </a:p>
            </p:txBody>
          </p:sp>
          <p:sp>
            <p:nvSpPr>
              <p:cNvPr id="47" name="TextBox 46"/>
              <p:cNvSpPr txBox="1"/>
              <p:nvPr/>
            </p:nvSpPr>
            <p:spPr>
              <a:xfrm>
                <a:off x="4755310" y="3428084"/>
                <a:ext cx="1640535" cy="323165"/>
              </a:xfrm>
              <a:prstGeom prst="rect">
                <a:avLst/>
              </a:prstGeom>
              <a:noFill/>
            </p:spPr>
            <p:txBody>
              <a:bodyPr wrap="square" rtlCol="0">
                <a:spAutoFit/>
              </a:bodyPr>
              <a:lstStyle/>
              <a:p>
                <a:r>
                  <a:rPr lang="en-GB" sz="1500" b="1" dirty="0">
                    <a:latin typeface="Century Gothic" panose="020B0502020202020204" pitchFamily="34" charset="0"/>
                  </a:rPr>
                  <a:t>ATTCGA</a:t>
                </a:r>
              </a:p>
            </p:txBody>
          </p:sp>
          <p:sp>
            <p:nvSpPr>
              <p:cNvPr id="48" name="Rectangle 47"/>
              <p:cNvSpPr/>
              <p:nvPr/>
            </p:nvSpPr>
            <p:spPr>
              <a:xfrm>
                <a:off x="6109430" y="3026555"/>
                <a:ext cx="1590500" cy="276999"/>
              </a:xfrm>
              <a:prstGeom prst="rect">
                <a:avLst/>
              </a:prstGeom>
              <a:ln>
                <a:noFill/>
              </a:ln>
            </p:spPr>
            <p:txBody>
              <a:bodyPr wrap="none">
                <a:spAutoFit/>
              </a:bodyPr>
              <a:lstStyle/>
              <a:p>
                <a:pPr marL="257175" indent="-257175">
                  <a:buAutoNum type="arabicPeriod"/>
                </a:pPr>
                <a:r>
                  <a:rPr lang="en-GB" sz="1200" b="1" dirty="0">
                    <a:solidFill>
                      <a:srgbClr val="C00000"/>
                    </a:solidFill>
                    <a:latin typeface="Century Gothic" panose="020B0502020202020204" pitchFamily="34" charset="0"/>
                  </a:rPr>
                  <a:t>Alignment</a:t>
                </a:r>
                <a:r>
                  <a:rPr lang="en-GB" sz="1200" dirty="0">
                    <a:solidFill>
                      <a:srgbClr val="C00000"/>
                    </a:solidFill>
                    <a:latin typeface="Century Gothic" panose="020B0502020202020204" pitchFamily="34" charset="0"/>
                  </a:rPr>
                  <a:t> </a:t>
                </a:r>
                <a:r>
                  <a:rPr lang="en-GB" sz="900" dirty="0">
                    <a:solidFill>
                      <a:schemeClr val="tx1">
                        <a:lumMod val="50000"/>
                        <a:lumOff val="50000"/>
                      </a:schemeClr>
                    </a:solidFill>
                    <a:latin typeface="Century Gothic" panose="020B0502020202020204" pitchFamily="34" charset="0"/>
                  </a:rPr>
                  <a:t>(</a:t>
                </a:r>
                <a:r>
                  <a:rPr lang="en-GB" sz="900" dirty="0" err="1">
                    <a:solidFill>
                      <a:schemeClr val="tx1">
                        <a:lumMod val="50000"/>
                        <a:lumOff val="50000"/>
                      </a:schemeClr>
                    </a:solidFill>
                    <a:latin typeface="Century Gothic" panose="020B0502020202020204" pitchFamily="34" charset="0"/>
                  </a:rPr>
                  <a:t>bwa</a:t>
                </a:r>
                <a:r>
                  <a:rPr lang="en-GB" sz="900" dirty="0">
                    <a:solidFill>
                      <a:schemeClr val="tx1">
                        <a:lumMod val="50000"/>
                        <a:lumOff val="50000"/>
                      </a:schemeClr>
                    </a:solidFill>
                    <a:latin typeface="Century Gothic" panose="020B0502020202020204" pitchFamily="34" charset="0"/>
                  </a:rPr>
                  <a:t>)</a:t>
                </a:r>
                <a:endParaRPr lang="en-GB" sz="1200" b="1" dirty="0">
                  <a:solidFill>
                    <a:schemeClr val="tx1">
                      <a:lumMod val="50000"/>
                      <a:lumOff val="50000"/>
                    </a:schemeClr>
                  </a:solidFill>
                  <a:latin typeface="Century Gothic" panose="020B0502020202020204" pitchFamily="34" charset="0"/>
                </a:endParaRPr>
              </a:p>
            </p:txBody>
          </p:sp>
          <p:sp>
            <p:nvSpPr>
              <p:cNvPr id="49" name="Left Bracket 48"/>
              <p:cNvSpPr/>
              <p:nvPr/>
            </p:nvSpPr>
            <p:spPr>
              <a:xfrm rot="10800000">
                <a:off x="5972947" y="2655039"/>
                <a:ext cx="103168" cy="1028700"/>
              </a:xfrm>
              <a:prstGeom prst="leftBracket">
                <a:avLst/>
              </a:prstGeom>
              <a:ln w="1270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900">
                  <a:latin typeface="Century Gothic" panose="020B0502020202020204" pitchFamily="34" charset="0"/>
                </a:endParaRPr>
              </a:p>
            </p:txBody>
          </p:sp>
          <p:cxnSp>
            <p:nvCxnSpPr>
              <p:cNvPr id="50" name="Straight Arrow Connector 49"/>
              <p:cNvCxnSpPr/>
              <p:nvPr/>
            </p:nvCxnSpPr>
            <p:spPr>
              <a:xfrm flipH="1" flipV="1">
                <a:off x="3586923" y="2820133"/>
                <a:ext cx="372166" cy="0"/>
              </a:xfrm>
              <a:prstGeom prst="straightConnector1">
                <a:avLst/>
              </a:prstGeom>
              <a:ln w="12700">
                <a:solidFill>
                  <a:srgbClr val="1E526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006745" y="2331153"/>
                <a:ext cx="2977352" cy="323165"/>
              </a:xfrm>
              <a:prstGeom prst="rect">
                <a:avLst/>
              </a:prstGeom>
              <a:noFill/>
            </p:spPr>
            <p:txBody>
              <a:bodyPr wrap="square" rtlCol="0">
                <a:spAutoFit/>
              </a:bodyPr>
              <a:lstStyle/>
              <a:p>
                <a:r>
                  <a:rPr lang="en-GB" sz="1500" b="1" u="sng" dirty="0">
                    <a:solidFill>
                      <a:srgbClr val="008000"/>
                    </a:solidFill>
                    <a:latin typeface="Century Gothic" panose="020B0502020202020204" pitchFamily="34" charset="0"/>
                  </a:rPr>
                  <a:t>TTCAACATTCGAG</a:t>
                </a:r>
              </a:p>
            </p:txBody>
          </p:sp>
          <p:sp>
            <p:nvSpPr>
              <p:cNvPr id="52" name="Rectangle 51"/>
              <p:cNvSpPr/>
              <p:nvPr/>
            </p:nvSpPr>
            <p:spPr>
              <a:xfrm>
                <a:off x="6024530" y="1998507"/>
                <a:ext cx="1107996" cy="369332"/>
              </a:xfrm>
              <a:prstGeom prst="rect">
                <a:avLst/>
              </a:prstGeom>
            </p:spPr>
            <p:txBody>
              <a:bodyPr wrap="none">
                <a:spAutoFit/>
              </a:bodyPr>
              <a:lstStyle/>
              <a:p>
                <a:r>
                  <a:rPr lang="en-GB" sz="900" i="1" dirty="0">
                    <a:solidFill>
                      <a:srgbClr val="008000"/>
                    </a:solidFill>
                    <a:latin typeface="Century Gothic" panose="020B0502020202020204" pitchFamily="34" charset="0"/>
                  </a:rPr>
                  <a:t>reference</a:t>
                </a:r>
              </a:p>
              <a:p>
                <a:r>
                  <a:rPr lang="en-GB" sz="900" i="1" dirty="0">
                    <a:solidFill>
                      <a:srgbClr val="008000"/>
                    </a:solidFill>
                    <a:latin typeface="Century Gothic" panose="020B0502020202020204" pitchFamily="34" charset="0"/>
                  </a:rPr>
                  <a:t>genome/exome</a:t>
                </a:r>
              </a:p>
            </p:txBody>
          </p:sp>
          <p:cxnSp>
            <p:nvCxnSpPr>
              <p:cNvPr id="53" name="Straight Arrow Connector 52"/>
              <p:cNvCxnSpPr/>
              <p:nvPr/>
            </p:nvCxnSpPr>
            <p:spPr>
              <a:xfrm flipH="1">
                <a:off x="5510796" y="2194170"/>
                <a:ext cx="513734" cy="126431"/>
              </a:xfrm>
              <a:prstGeom prst="straightConnector1">
                <a:avLst/>
              </a:prstGeom>
              <a:ln w="12700">
                <a:solidFill>
                  <a:srgbClr val="008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203032" y="1955226"/>
                <a:ext cx="839690" cy="456087"/>
              </a:xfrm>
              <a:prstGeom prst="rect">
                <a:avLst/>
              </a:prstGeom>
            </p:spPr>
            <p:txBody>
              <a:bodyPr wrap="square">
                <a:spAutoFit/>
              </a:bodyPr>
              <a:lstStyle/>
              <a:p>
                <a:pPr algn="ctr"/>
                <a:r>
                  <a:rPr lang="en-GB" sz="788" i="1" dirty="0">
                    <a:solidFill>
                      <a:schemeClr val="tx1">
                        <a:lumMod val="50000"/>
                        <a:lumOff val="50000"/>
                      </a:schemeClr>
                    </a:solidFill>
                    <a:latin typeface="Century Gothic" panose="020B0502020202020204" pitchFamily="34" charset="0"/>
                  </a:rPr>
                  <a:t>Ensembl, NCBI, UCSC download</a:t>
                </a:r>
              </a:p>
            </p:txBody>
          </p:sp>
          <p:cxnSp>
            <p:nvCxnSpPr>
              <p:cNvPr id="55" name="Straight Arrow Connector 54"/>
              <p:cNvCxnSpPr>
                <a:stCxn id="54" idx="1"/>
                <a:endCxn id="52" idx="3"/>
              </p:cNvCxnSpPr>
              <p:nvPr/>
            </p:nvCxnSpPr>
            <p:spPr>
              <a:xfrm flipH="1" flipV="1">
                <a:off x="7132526" y="2183173"/>
                <a:ext cx="70506" cy="97"/>
              </a:xfrm>
              <a:prstGeom prst="straightConnector1">
                <a:avLst/>
              </a:prstGeom>
              <a:ln>
                <a:solidFill>
                  <a:schemeClr val="tx1">
                    <a:lumMod val="50000"/>
                    <a:lumOff val="50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682102" y="2129907"/>
              <a:ext cx="1240648" cy="1858230"/>
              <a:chOff x="682102" y="2129907"/>
              <a:chExt cx="1240648" cy="1858230"/>
            </a:xfrm>
          </p:grpSpPr>
          <p:sp>
            <p:nvSpPr>
              <p:cNvPr id="32" name="Rectangle 31"/>
              <p:cNvSpPr/>
              <p:nvPr/>
            </p:nvSpPr>
            <p:spPr>
              <a:xfrm>
                <a:off x="1111053" y="3711138"/>
                <a:ext cx="707245" cy="276999"/>
              </a:xfrm>
              <a:prstGeom prst="rect">
                <a:avLst/>
              </a:prstGeom>
            </p:spPr>
            <p:txBody>
              <a:bodyPr wrap="none">
                <a:spAutoFit/>
              </a:bodyPr>
              <a:lstStyle/>
              <a:p>
                <a:pPr algn="ctr"/>
                <a:r>
                  <a:rPr lang="en-GB" sz="1200" dirty="0">
                    <a:solidFill>
                      <a:schemeClr val="tx1">
                        <a:lumMod val="50000"/>
                        <a:lumOff val="50000"/>
                      </a:schemeClr>
                    </a:solidFill>
                    <a:latin typeface="Century Gothic" panose="020B0502020202020204" pitchFamily="34" charset="0"/>
                  </a:rPr>
                  <a:t>READS </a:t>
                </a:r>
              </a:p>
            </p:txBody>
          </p:sp>
          <p:cxnSp>
            <p:nvCxnSpPr>
              <p:cNvPr id="33" name="Straight Arrow Connector 32"/>
              <p:cNvCxnSpPr/>
              <p:nvPr/>
            </p:nvCxnSpPr>
            <p:spPr>
              <a:xfrm flipH="1" flipV="1">
                <a:off x="1459489" y="3538089"/>
                <a:ext cx="0" cy="166259"/>
              </a:xfrm>
              <a:prstGeom prst="straightConnector1">
                <a:avLst/>
              </a:prstGeom>
              <a:ln>
                <a:solidFill>
                  <a:schemeClr val="tx1">
                    <a:lumMod val="50000"/>
                    <a:lumOff val="50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099789" y="212990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35" name="TextBox 34"/>
              <p:cNvSpPr txBox="1"/>
              <p:nvPr/>
            </p:nvSpPr>
            <p:spPr>
              <a:xfrm>
                <a:off x="1099790" y="275571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TTCAAC</a:t>
                </a:r>
              </a:p>
            </p:txBody>
          </p:sp>
          <p:sp>
            <p:nvSpPr>
              <p:cNvPr id="36" name="TextBox 35"/>
              <p:cNvSpPr txBox="1"/>
              <p:nvPr/>
            </p:nvSpPr>
            <p:spPr>
              <a:xfrm>
                <a:off x="1099790" y="2327509"/>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37" name="TextBox 36"/>
              <p:cNvSpPr txBox="1"/>
              <p:nvPr/>
            </p:nvSpPr>
            <p:spPr>
              <a:xfrm>
                <a:off x="1099790" y="2533918"/>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38" name="TextBox 37"/>
              <p:cNvSpPr txBox="1"/>
              <p:nvPr/>
            </p:nvSpPr>
            <p:spPr>
              <a:xfrm>
                <a:off x="1099790" y="2947188"/>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ATTCGA</a:t>
                </a:r>
              </a:p>
            </p:txBody>
          </p:sp>
          <p:sp>
            <p:nvSpPr>
              <p:cNvPr id="39" name="Rectangle 38"/>
              <p:cNvSpPr/>
              <p:nvPr/>
            </p:nvSpPr>
            <p:spPr>
              <a:xfrm rot="16200000">
                <a:off x="524881" y="2620462"/>
                <a:ext cx="729940" cy="415498"/>
              </a:xfrm>
              <a:prstGeom prst="rect">
                <a:avLst/>
              </a:prstGeom>
            </p:spPr>
            <p:txBody>
              <a:bodyPr wrap="square">
                <a:spAutoFit/>
              </a:bodyPr>
              <a:lstStyle/>
              <a:p>
                <a:pPr algn="ctr"/>
                <a:r>
                  <a:rPr lang="pt-PT" sz="1050" i="1" dirty="0">
                    <a:solidFill>
                      <a:srgbClr val="1E5260"/>
                    </a:solidFill>
                    <a:latin typeface="Century Gothic" panose="020B0502020202020204" pitchFamily="34" charset="0"/>
                    <a:cs typeface="Arial" panose="020B0604020202020204" pitchFamily="34" charset="0"/>
                  </a:rPr>
                  <a:t>Fastq file</a:t>
                </a:r>
                <a:endParaRPr lang="en-GB" sz="1050" i="1" dirty="0">
                  <a:solidFill>
                    <a:srgbClr val="1E5260"/>
                  </a:solidFill>
                  <a:latin typeface="Century Gothic" panose="020B0502020202020204" pitchFamily="34" charset="0"/>
                </a:endParaRPr>
              </a:p>
            </p:txBody>
          </p:sp>
          <p:sp>
            <p:nvSpPr>
              <p:cNvPr id="40" name="Left Bracket 39"/>
              <p:cNvSpPr/>
              <p:nvPr/>
            </p:nvSpPr>
            <p:spPr>
              <a:xfrm rot="10800000" flipH="1">
                <a:off x="1049371" y="2180811"/>
                <a:ext cx="58392" cy="1303020"/>
              </a:xfrm>
              <a:prstGeom prst="leftBracket">
                <a:avLst/>
              </a:prstGeom>
              <a:ln w="12700">
                <a:solidFill>
                  <a:srgbClr val="1E52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900">
                  <a:solidFill>
                    <a:srgbClr val="1E5260"/>
                  </a:solidFill>
                </a:endParaRPr>
              </a:p>
            </p:txBody>
          </p:sp>
          <p:sp>
            <p:nvSpPr>
              <p:cNvPr id="41" name="TextBox 40"/>
              <p:cNvSpPr txBox="1"/>
              <p:nvPr/>
            </p:nvSpPr>
            <p:spPr>
              <a:xfrm>
                <a:off x="1099789" y="312128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ATTCGA</a:t>
                </a:r>
              </a:p>
            </p:txBody>
          </p:sp>
          <p:sp>
            <p:nvSpPr>
              <p:cNvPr id="42" name="TextBox 41"/>
              <p:cNvSpPr txBox="1"/>
              <p:nvPr/>
            </p:nvSpPr>
            <p:spPr>
              <a:xfrm>
                <a:off x="1099789" y="3311699"/>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ATTTGA</a:t>
                </a:r>
              </a:p>
            </p:txBody>
          </p:sp>
        </p:grpSp>
        <p:grpSp>
          <p:nvGrpSpPr>
            <p:cNvPr id="10" name="Group 9"/>
            <p:cNvGrpSpPr/>
            <p:nvPr/>
          </p:nvGrpSpPr>
          <p:grpSpPr>
            <a:xfrm>
              <a:off x="1944098" y="2368445"/>
              <a:ext cx="1703581" cy="1619692"/>
              <a:chOff x="1944098" y="2368445"/>
              <a:chExt cx="1703581" cy="1619692"/>
            </a:xfrm>
          </p:grpSpPr>
          <p:sp>
            <p:nvSpPr>
              <p:cNvPr id="23" name="Rectangle 22"/>
              <p:cNvSpPr/>
              <p:nvPr/>
            </p:nvSpPr>
            <p:spPr>
              <a:xfrm>
                <a:off x="2656702" y="3711138"/>
                <a:ext cx="990977" cy="276999"/>
              </a:xfrm>
              <a:prstGeom prst="rect">
                <a:avLst/>
              </a:prstGeom>
            </p:spPr>
            <p:txBody>
              <a:bodyPr wrap="none">
                <a:spAutoFit/>
              </a:bodyPr>
              <a:lstStyle/>
              <a:p>
                <a:pPr algn="ctr"/>
                <a:r>
                  <a:rPr lang="en-GB" sz="1200" dirty="0">
                    <a:solidFill>
                      <a:schemeClr val="tx1">
                        <a:lumMod val="50000"/>
                        <a:lumOff val="50000"/>
                      </a:schemeClr>
                    </a:solidFill>
                    <a:latin typeface="Century Gothic" panose="020B0502020202020204" pitchFamily="34" charset="0"/>
                  </a:rPr>
                  <a:t>HQ READS </a:t>
                </a:r>
              </a:p>
            </p:txBody>
          </p:sp>
          <p:cxnSp>
            <p:nvCxnSpPr>
              <p:cNvPr id="24" name="Straight Arrow Connector 23"/>
              <p:cNvCxnSpPr/>
              <p:nvPr/>
            </p:nvCxnSpPr>
            <p:spPr>
              <a:xfrm flipH="1" flipV="1">
                <a:off x="3152190" y="3538089"/>
                <a:ext cx="0" cy="166259"/>
              </a:xfrm>
              <a:prstGeom prst="straightConnector1">
                <a:avLst/>
              </a:prstGeom>
              <a:ln>
                <a:solidFill>
                  <a:schemeClr val="tx1">
                    <a:lumMod val="50000"/>
                    <a:lumOff val="50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740710" y="2368445"/>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26" name="TextBox 25"/>
              <p:cNvSpPr txBox="1"/>
              <p:nvPr/>
            </p:nvSpPr>
            <p:spPr>
              <a:xfrm>
                <a:off x="2740710" y="2994255"/>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TTCAAC</a:t>
                </a:r>
              </a:p>
            </p:txBody>
          </p:sp>
          <p:sp>
            <p:nvSpPr>
              <p:cNvPr id="27" name="TextBox 26"/>
              <p:cNvSpPr txBox="1"/>
              <p:nvPr/>
            </p:nvSpPr>
            <p:spPr>
              <a:xfrm>
                <a:off x="2740710" y="256604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28" name="TextBox 27"/>
              <p:cNvSpPr txBox="1"/>
              <p:nvPr/>
            </p:nvSpPr>
            <p:spPr>
              <a:xfrm>
                <a:off x="2740710" y="2772456"/>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29" name="TextBox 28"/>
              <p:cNvSpPr txBox="1"/>
              <p:nvPr/>
            </p:nvSpPr>
            <p:spPr>
              <a:xfrm>
                <a:off x="2740710" y="318572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ATTCGA</a:t>
                </a:r>
              </a:p>
            </p:txBody>
          </p:sp>
          <p:cxnSp>
            <p:nvCxnSpPr>
              <p:cNvPr id="30" name="Straight Arrow Connector 29"/>
              <p:cNvCxnSpPr/>
              <p:nvPr/>
            </p:nvCxnSpPr>
            <p:spPr>
              <a:xfrm flipV="1">
                <a:off x="2012211" y="2820133"/>
                <a:ext cx="573527" cy="0"/>
              </a:xfrm>
              <a:prstGeom prst="straightConnector1">
                <a:avLst/>
              </a:prstGeom>
              <a:ln w="1270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944098" y="2627643"/>
                <a:ext cx="678392" cy="415498"/>
              </a:xfrm>
              <a:prstGeom prst="rect">
                <a:avLst/>
              </a:prstGeom>
            </p:spPr>
            <p:txBody>
              <a:bodyPr wrap="none">
                <a:spAutoFit/>
              </a:bodyPr>
              <a:lstStyle/>
              <a:p>
                <a:pPr algn="ctr"/>
                <a:r>
                  <a:rPr lang="en-GB" sz="1050" dirty="0">
                    <a:solidFill>
                      <a:srgbClr val="C00000"/>
                    </a:solidFill>
                    <a:latin typeface="Century Gothic" panose="020B0502020202020204" pitchFamily="34" charset="0"/>
                  </a:rPr>
                  <a:t>Quality</a:t>
                </a:r>
              </a:p>
              <a:p>
                <a:pPr algn="ctr"/>
                <a:r>
                  <a:rPr lang="pt-PT" sz="1050" dirty="0" err="1">
                    <a:solidFill>
                      <a:srgbClr val="C00000"/>
                    </a:solidFill>
                    <a:latin typeface="Century Gothic" panose="020B0502020202020204" pitchFamily="34" charset="0"/>
                  </a:rPr>
                  <a:t>Filtering</a:t>
                </a:r>
                <a:endParaRPr lang="en-GB" sz="1050" dirty="0">
                  <a:solidFill>
                    <a:srgbClr val="C00000"/>
                  </a:solidFill>
                  <a:latin typeface="Century Gothic" panose="020B0502020202020204" pitchFamily="34" charset="0"/>
                </a:endParaRPr>
              </a:p>
            </p:txBody>
          </p:sp>
        </p:grpSp>
        <p:grpSp>
          <p:nvGrpSpPr>
            <p:cNvPr id="12" name="Group 11"/>
            <p:cNvGrpSpPr/>
            <p:nvPr/>
          </p:nvGrpSpPr>
          <p:grpSpPr>
            <a:xfrm>
              <a:off x="4977265" y="2363619"/>
              <a:ext cx="3973066" cy="2620854"/>
              <a:chOff x="4977265" y="2363619"/>
              <a:chExt cx="3973066" cy="2620854"/>
            </a:xfrm>
          </p:grpSpPr>
          <p:sp>
            <p:nvSpPr>
              <p:cNvPr id="16" name="Rectangle 15"/>
              <p:cNvSpPr/>
              <p:nvPr/>
            </p:nvSpPr>
            <p:spPr>
              <a:xfrm>
                <a:off x="4977265" y="2363619"/>
                <a:ext cx="102870" cy="1408223"/>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Century Gothic" panose="020B0502020202020204" pitchFamily="34" charset="0"/>
                </a:endParaRPr>
              </a:p>
            </p:txBody>
          </p:sp>
          <p:grpSp>
            <p:nvGrpSpPr>
              <p:cNvPr id="17" name="Group 16"/>
              <p:cNvGrpSpPr/>
              <p:nvPr/>
            </p:nvGrpSpPr>
            <p:grpSpPr>
              <a:xfrm>
                <a:off x="5028700" y="3771842"/>
                <a:ext cx="3921631" cy="1212631"/>
                <a:chOff x="6297915" y="3898722"/>
                <a:chExt cx="5228841" cy="1616837"/>
              </a:xfrm>
            </p:grpSpPr>
            <p:sp>
              <p:nvSpPr>
                <p:cNvPr id="18" name="TextBox 17"/>
                <p:cNvSpPr txBox="1"/>
                <p:nvPr/>
              </p:nvSpPr>
              <p:spPr>
                <a:xfrm>
                  <a:off x="7663207" y="5023117"/>
                  <a:ext cx="1999625" cy="492442"/>
                </a:xfrm>
                <a:prstGeom prst="rect">
                  <a:avLst/>
                </a:prstGeom>
                <a:noFill/>
              </p:spPr>
              <p:txBody>
                <a:bodyPr wrap="square" rtlCol="0">
                  <a:spAutoFit/>
                </a:bodyPr>
                <a:lstStyle/>
                <a:p>
                  <a:pPr algn="ctr"/>
                  <a:r>
                    <a:rPr lang="en-GB" sz="900" b="1" dirty="0">
                      <a:latin typeface="Century Gothic" panose="020B0502020202020204" pitchFamily="34" charset="0"/>
                    </a:rPr>
                    <a:t>4 high quality reads </a:t>
                  </a:r>
                  <a:r>
                    <a:rPr lang="en-GB" sz="900" dirty="0">
                      <a:latin typeface="Century Gothic" panose="020B0502020202020204" pitchFamily="34" charset="0"/>
                    </a:rPr>
                    <a:t>in </a:t>
                  </a:r>
                </a:p>
                <a:p>
                  <a:pPr algn="ctr"/>
                  <a:r>
                    <a:rPr lang="en-GB" sz="900" dirty="0">
                      <a:latin typeface="Century Gothic" panose="020B0502020202020204" pitchFamily="34" charset="0"/>
                    </a:rPr>
                    <a:t>this position</a:t>
                  </a:r>
                </a:p>
              </p:txBody>
            </p:sp>
            <p:cxnSp>
              <p:nvCxnSpPr>
                <p:cNvPr id="19" name="Elbow Connector 18"/>
                <p:cNvCxnSpPr>
                  <a:stCxn id="16" idx="2"/>
                  <a:endCxn id="18" idx="1"/>
                </p:cNvCxnSpPr>
                <p:nvPr/>
              </p:nvCxnSpPr>
              <p:spPr>
                <a:xfrm rot="16200000" flipH="1">
                  <a:off x="6295253" y="3901384"/>
                  <a:ext cx="1370615" cy="1365292"/>
                </a:xfrm>
                <a:prstGeom prst="bentConnector2">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111673" y="5023116"/>
                  <a:ext cx="1415083" cy="492442"/>
                </a:xfrm>
                <a:prstGeom prst="rect">
                  <a:avLst/>
                </a:prstGeom>
                <a:noFill/>
              </p:spPr>
              <p:txBody>
                <a:bodyPr wrap="square" rtlCol="0">
                  <a:spAutoFit/>
                </a:bodyPr>
                <a:lstStyle/>
                <a:p>
                  <a:pPr algn="ctr"/>
                  <a:r>
                    <a:rPr lang="en-GB" sz="900" b="1" dirty="0">
                      <a:solidFill>
                        <a:srgbClr val="008000"/>
                      </a:solidFill>
                      <a:latin typeface="Century Gothic" panose="020B0502020202020204" pitchFamily="34" charset="0"/>
                    </a:rPr>
                    <a:t>Matches the</a:t>
                  </a:r>
                </a:p>
                <a:p>
                  <a:pPr algn="ctr"/>
                  <a:r>
                    <a:rPr lang="en-GB" sz="900" b="1" dirty="0">
                      <a:solidFill>
                        <a:srgbClr val="008000"/>
                      </a:solidFill>
                      <a:latin typeface="Century Gothic" panose="020B0502020202020204" pitchFamily="34" charset="0"/>
                    </a:rPr>
                    <a:t> RefSeq</a:t>
                  </a:r>
                  <a:endParaRPr lang="en-GB" sz="900" dirty="0">
                    <a:solidFill>
                      <a:srgbClr val="008000"/>
                    </a:solidFill>
                    <a:latin typeface="Century Gothic" panose="020B0502020202020204" pitchFamily="34" charset="0"/>
                  </a:endParaRPr>
                </a:p>
              </p:txBody>
            </p:sp>
            <p:cxnSp>
              <p:nvCxnSpPr>
                <p:cNvPr id="21" name="Straight Arrow Connector 20"/>
                <p:cNvCxnSpPr>
                  <a:stCxn id="18" idx="3"/>
                  <a:endCxn id="20" idx="1"/>
                </p:cNvCxnSpPr>
                <p:nvPr/>
              </p:nvCxnSpPr>
              <p:spPr>
                <a:xfrm>
                  <a:off x="9662832" y="5269337"/>
                  <a:ext cx="448841" cy="0"/>
                </a:xfrm>
                <a:prstGeom prst="straightConnector1">
                  <a:avLst/>
                </a:prstGeom>
                <a:ln>
                  <a:solidFill>
                    <a:srgbClr val="008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360251" y="4298340"/>
                  <a:ext cx="2054741" cy="538609"/>
                </a:xfrm>
                <a:prstGeom prst="rect">
                  <a:avLst/>
                </a:prstGeom>
                <a:noFill/>
              </p:spPr>
              <p:txBody>
                <a:bodyPr wrap="square" rtlCol="0">
                  <a:spAutoFit/>
                </a:bodyPr>
                <a:lstStyle/>
                <a:p>
                  <a:r>
                    <a:rPr lang="en-GB" sz="1200" b="1" dirty="0">
                      <a:solidFill>
                        <a:srgbClr val="C00000"/>
                      </a:solidFill>
                      <a:latin typeface="Century Gothic" panose="020B0502020202020204" pitchFamily="34" charset="0"/>
                    </a:rPr>
                    <a:t>2. Variant calling </a:t>
                  </a:r>
                  <a:r>
                    <a:rPr lang="en-GB" sz="825" dirty="0">
                      <a:solidFill>
                        <a:schemeClr val="tx1">
                          <a:lumMod val="50000"/>
                          <a:lumOff val="50000"/>
                        </a:schemeClr>
                      </a:solidFill>
                      <a:latin typeface="Century Gothic" panose="020B0502020202020204" pitchFamily="34" charset="0"/>
                    </a:rPr>
                    <a:t>(</a:t>
                  </a:r>
                  <a:r>
                    <a:rPr lang="en-GB" sz="825" dirty="0" err="1">
                      <a:solidFill>
                        <a:schemeClr val="tx1">
                          <a:lumMod val="50000"/>
                          <a:lumOff val="50000"/>
                        </a:schemeClr>
                      </a:solidFill>
                      <a:latin typeface="Century Gothic" panose="020B0502020202020204" pitchFamily="34" charset="0"/>
                    </a:rPr>
                    <a:t>Samtools</a:t>
                  </a:r>
                  <a:r>
                    <a:rPr lang="en-GB" sz="825" dirty="0">
                      <a:solidFill>
                        <a:schemeClr val="tx1">
                          <a:lumMod val="50000"/>
                          <a:lumOff val="50000"/>
                        </a:schemeClr>
                      </a:solidFill>
                      <a:latin typeface="Century Gothic" panose="020B0502020202020204" pitchFamily="34" charset="0"/>
                    </a:rPr>
                    <a:t>)</a:t>
                  </a:r>
                  <a:endParaRPr lang="en-GB" sz="1200" dirty="0">
                    <a:solidFill>
                      <a:schemeClr val="tx1">
                        <a:lumMod val="50000"/>
                        <a:lumOff val="50000"/>
                      </a:schemeClr>
                    </a:solidFill>
                    <a:latin typeface="Century Gothic" panose="020B0502020202020204" pitchFamily="34" charset="0"/>
                  </a:endParaRPr>
                </a:p>
              </p:txBody>
            </p:sp>
          </p:grpSp>
        </p:grpSp>
        <p:pic>
          <p:nvPicPr>
            <p:cNvPr id="13" name="Picture 12"/>
            <p:cNvPicPr>
              <a:picLocks noChangeAspect="1"/>
            </p:cNvPicPr>
            <p:nvPr/>
          </p:nvPicPr>
          <p:blipFill rotWithShape="1">
            <a:blip r:embed="rId2"/>
            <a:srcRect l="1260" t="55509" r="9789" b="28239"/>
            <a:stretch/>
          </p:blipFill>
          <p:spPr>
            <a:xfrm>
              <a:off x="1049371" y="845574"/>
              <a:ext cx="7766384" cy="886893"/>
            </a:xfrm>
            <a:prstGeom prst="rect">
              <a:avLst/>
            </a:prstGeom>
          </p:spPr>
        </p:pic>
        <p:sp>
          <p:nvSpPr>
            <p:cNvPr id="14" name="Rectangle 13"/>
            <p:cNvSpPr/>
            <p:nvPr/>
          </p:nvSpPr>
          <p:spPr>
            <a:xfrm>
              <a:off x="7699930" y="1428591"/>
              <a:ext cx="1138042" cy="338554"/>
            </a:xfrm>
            <a:prstGeom prst="rect">
              <a:avLst/>
            </a:prstGeom>
          </p:spPr>
          <p:txBody>
            <a:bodyPr wrap="square">
              <a:spAutoFit/>
            </a:bodyPr>
            <a:lstStyle/>
            <a:p>
              <a:r>
                <a:rPr lang="pt-PT" sz="1600" b="1" dirty="0">
                  <a:solidFill>
                    <a:schemeClr val="bg1"/>
                  </a:solidFill>
                  <a:latin typeface="Century Gothic" panose="020B0502020202020204" pitchFamily="34" charset="0"/>
                  <a:cs typeface="Arial" panose="020B0604020202020204" pitchFamily="34" charset="0"/>
                </a:rPr>
                <a:t>Fastq file</a:t>
              </a:r>
              <a:endParaRPr lang="en-GB" sz="1600" b="1" dirty="0">
                <a:solidFill>
                  <a:schemeClr val="bg1"/>
                </a:solidFill>
                <a:latin typeface="Century Gothic" panose="020B0502020202020204" pitchFamily="34" charset="0"/>
              </a:endParaRPr>
            </a:p>
          </p:txBody>
        </p:sp>
        <p:pic>
          <p:nvPicPr>
            <p:cNvPr id="15" name="Picture 4" descr="http://www.elta90.com/wp-content/uploads/2011/07/miseq-slide2.jpg"/>
            <p:cNvPicPr>
              <a:picLocks noChangeAspect="1" noChangeArrowheads="1"/>
            </p:cNvPicPr>
            <p:nvPr/>
          </p:nvPicPr>
          <p:blipFill rotWithShape="1">
            <a:blip r:embed="rId3">
              <a:extLst>
                <a:ext uri="{28A0092B-C50C-407E-A947-70E740481C1C}">
                  <a14:useLocalDpi xmlns:a14="http://schemas.microsoft.com/office/drawing/2010/main" val="0"/>
                </a:ext>
              </a:extLst>
            </a:blip>
            <a:srcRect l="7229" t="18087" r="63554" b="17217"/>
            <a:stretch/>
          </p:blipFill>
          <p:spPr bwMode="auto">
            <a:xfrm>
              <a:off x="56476" y="943079"/>
              <a:ext cx="874526" cy="64548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6" name="TextBox 55"/>
          <p:cNvSpPr txBox="1"/>
          <p:nvPr/>
        </p:nvSpPr>
        <p:spPr>
          <a:xfrm rot="16200000">
            <a:off x="7532248" y="2471459"/>
            <a:ext cx="2996255" cy="307777"/>
          </a:xfrm>
          <a:prstGeom prst="rect">
            <a:avLst/>
          </a:prstGeom>
          <a:noFill/>
        </p:spPr>
        <p:txBody>
          <a:bodyPr wrap="square" rtlCol="0">
            <a:spAutoFit/>
          </a:bodyPr>
          <a:lstStyle/>
          <a:p>
            <a:r>
              <a:rPr lang="en-US" sz="1400" dirty="0">
                <a:solidFill>
                  <a:schemeClr val="bg1">
                    <a:lumMod val="75000"/>
                  </a:schemeClr>
                </a:solidFill>
              </a:rPr>
              <a:t>Figure adapted from Patricia Oliveira</a:t>
            </a:r>
          </a:p>
        </p:txBody>
      </p:sp>
    </p:spTree>
    <p:extLst>
      <p:ext uri="{BB962C8B-B14F-4D97-AF65-F5344CB8AC3E}">
        <p14:creationId xmlns:p14="http://schemas.microsoft.com/office/powerpoint/2010/main" val="2136434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6" name="Group 55"/>
          <p:cNvGrpSpPr/>
          <p:nvPr/>
        </p:nvGrpSpPr>
        <p:grpSpPr>
          <a:xfrm>
            <a:off x="56476" y="845574"/>
            <a:ext cx="8893855" cy="5891773"/>
            <a:chOff x="56476" y="845574"/>
            <a:chExt cx="8893855" cy="5891773"/>
          </a:xfrm>
        </p:grpSpPr>
        <p:grpSp>
          <p:nvGrpSpPr>
            <p:cNvPr id="57" name="Group 56"/>
            <p:cNvGrpSpPr/>
            <p:nvPr/>
          </p:nvGrpSpPr>
          <p:grpSpPr>
            <a:xfrm>
              <a:off x="3586923" y="1955226"/>
              <a:ext cx="4455799" cy="1796023"/>
              <a:chOff x="3586923" y="1955226"/>
              <a:chExt cx="4455799" cy="1796023"/>
            </a:xfrm>
          </p:grpSpPr>
          <p:sp>
            <p:nvSpPr>
              <p:cNvPr id="105" name="TextBox 104"/>
              <p:cNvSpPr txBox="1"/>
              <p:nvPr/>
            </p:nvSpPr>
            <p:spPr>
              <a:xfrm>
                <a:off x="4665192" y="2646194"/>
                <a:ext cx="1617392" cy="323165"/>
              </a:xfrm>
              <a:prstGeom prst="rect">
                <a:avLst/>
              </a:prstGeom>
              <a:noFill/>
            </p:spPr>
            <p:txBody>
              <a:bodyPr wrap="square" rtlCol="0">
                <a:spAutoFit/>
              </a:bodyPr>
              <a:lstStyle/>
              <a:p>
                <a:r>
                  <a:rPr lang="en-GB" sz="1500" b="1" dirty="0">
                    <a:solidFill>
                      <a:srgbClr val="C00000"/>
                    </a:solidFill>
                    <a:latin typeface="Century Gothic" panose="020B0502020202020204" pitchFamily="34" charset="0"/>
                  </a:rPr>
                  <a:t>T</a:t>
                </a:r>
                <a:r>
                  <a:rPr lang="en-GB" sz="1500" b="1" dirty="0">
                    <a:latin typeface="Century Gothic" panose="020B0502020202020204" pitchFamily="34" charset="0"/>
                  </a:rPr>
                  <a:t>ATTCG</a:t>
                </a:r>
              </a:p>
            </p:txBody>
          </p:sp>
          <p:sp>
            <p:nvSpPr>
              <p:cNvPr id="106" name="TextBox 105"/>
              <p:cNvSpPr txBox="1"/>
              <p:nvPr/>
            </p:nvSpPr>
            <p:spPr>
              <a:xfrm>
                <a:off x="4061052" y="3228471"/>
                <a:ext cx="1371896" cy="323165"/>
              </a:xfrm>
              <a:prstGeom prst="rect">
                <a:avLst/>
              </a:prstGeom>
              <a:noFill/>
            </p:spPr>
            <p:txBody>
              <a:bodyPr wrap="square" rtlCol="0">
                <a:spAutoFit/>
              </a:bodyPr>
              <a:lstStyle/>
              <a:p>
                <a:r>
                  <a:rPr lang="en-GB" sz="1500" b="1" dirty="0">
                    <a:latin typeface="Century Gothic" panose="020B0502020202020204" pitchFamily="34" charset="0"/>
                  </a:rPr>
                  <a:t>TTCAA</a:t>
                </a:r>
                <a:r>
                  <a:rPr lang="en-GB" sz="1500" b="1" dirty="0">
                    <a:solidFill>
                      <a:srgbClr val="C00000"/>
                    </a:solidFill>
                    <a:latin typeface="Century Gothic" panose="020B0502020202020204" pitchFamily="34" charset="0"/>
                  </a:rPr>
                  <a:t>T</a:t>
                </a:r>
              </a:p>
            </p:txBody>
          </p:sp>
          <p:sp>
            <p:nvSpPr>
              <p:cNvPr id="107" name="TextBox 106"/>
              <p:cNvSpPr txBox="1"/>
              <p:nvPr/>
            </p:nvSpPr>
            <p:spPr>
              <a:xfrm>
                <a:off x="4384474" y="3045930"/>
                <a:ext cx="1527174" cy="323165"/>
              </a:xfrm>
              <a:prstGeom prst="rect">
                <a:avLst/>
              </a:prstGeom>
              <a:noFill/>
            </p:spPr>
            <p:txBody>
              <a:bodyPr wrap="square" rtlCol="0">
                <a:spAutoFit/>
              </a:bodyPr>
              <a:lstStyle/>
              <a:p>
                <a:r>
                  <a:rPr lang="en-GB" sz="1500" b="1" dirty="0">
                    <a:latin typeface="Century Gothic" panose="020B0502020202020204" pitchFamily="34" charset="0"/>
                  </a:rPr>
                  <a:t>     </a:t>
                </a:r>
                <a:r>
                  <a:rPr lang="en-GB" sz="1500" b="1" dirty="0">
                    <a:solidFill>
                      <a:srgbClr val="C00000"/>
                    </a:solidFill>
                    <a:latin typeface="Century Gothic" panose="020B0502020202020204" pitchFamily="34" charset="0"/>
                  </a:rPr>
                  <a:t>T</a:t>
                </a:r>
                <a:r>
                  <a:rPr lang="en-GB" sz="1500" b="1" dirty="0">
                    <a:latin typeface="Century Gothic" panose="020B0502020202020204" pitchFamily="34" charset="0"/>
                  </a:rPr>
                  <a:t>ATTCG</a:t>
                </a:r>
              </a:p>
            </p:txBody>
          </p:sp>
          <p:sp>
            <p:nvSpPr>
              <p:cNvPr id="108" name="TextBox 107"/>
              <p:cNvSpPr txBox="1"/>
              <p:nvPr/>
            </p:nvSpPr>
            <p:spPr>
              <a:xfrm>
                <a:off x="4665195" y="2845807"/>
                <a:ext cx="1617392" cy="323165"/>
              </a:xfrm>
              <a:prstGeom prst="rect">
                <a:avLst/>
              </a:prstGeom>
              <a:noFill/>
            </p:spPr>
            <p:txBody>
              <a:bodyPr wrap="square" rtlCol="0">
                <a:spAutoFit/>
              </a:bodyPr>
              <a:lstStyle/>
              <a:p>
                <a:r>
                  <a:rPr lang="en-GB" sz="1500" b="1" dirty="0">
                    <a:solidFill>
                      <a:srgbClr val="C00000"/>
                    </a:solidFill>
                    <a:latin typeface="Century Gothic" panose="020B0502020202020204" pitchFamily="34" charset="0"/>
                  </a:rPr>
                  <a:t>T</a:t>
                </a:r>
                <a:r>
                  <a:rPr lang="en-GB" sz="1500" b="1" dirty="0">
                    <a:latin typeface="Century Gothic" panose="020B0502020202020204" pitchFamily="34" charset="0"/>
                  </a:rPr>
                  <a:t>ATTCG</a:t>
                </a:r>
              </a:p>
            </p:txBody>
          </p:sp>
          <p:sp>
            <p:nvSpPr>
              <p:cNvPr id="109" name="TextBox 108"/>
              <p:cNvSpPr txBox="1"/>
              <p:nvPr/>
            </p:nvSpPr>
            <p:spPr>
              <a:xfrm>
                <a:off x="4755310" y="3428084"/>
                <a:ext cx="1640535" cy="323165"/>
              </a:xfrm>
              <a:prstGeom prst="rect">
                <a:avLst/>
              </a:prstGeom>
              <a:noFill/>
            </p:spPr>
            <p:txBody>
              <a:bodyPr wrap="square" rtlCol="0">
                <a:spAutoFit/>
              </a:bodyPr>
              <a:lstStyle/>
              <a:p>
                <a:r>
                  <a:rPr lang="en-GB" sz="1500" b="1" dirty="0">
                    <a:latin typeface="Century Gothic" panose="020B0502020202020204" pitchFamily="34" charset="0"/>
                  </a:rPr>
                  <a:t>ATTCGA</a:t>
                </a:r>
              </a:p>
            </p:txBody>
          </p:sp>
          <p:sp>
            <p:nvSpPr>
              <p:cNvPr id="110" name="Rectangle 109"/>
              <p:cNvSpPr/>
              <p:nvPr/>
            </p:nvSpPr>
            <p:spPr>
              <a:xfrm>
                <a:off x="6109430" y="3026555"/>
                <a:ext cx="1590500" cy="276999"/>
              </a:xfrm>
              <a:prstGeom prst="rect">
                <a:avLst/>
              </a:prstGeom>
              <a:ln>
                <a:noFill/>
              </a:ln>
            </p:spPr>
            <p:txBody>
              <a:bodyPr wrap="none">
                <a:spAutoFit/>
              </a:bodyPr>
              <a:lstStyle/>
              <a:p>
                <a:pPr marL="257175" indent="-257175">
                  <a:buAutoNum type="arabicPeriod"/>
                </a:pPr>
                <a:r>
                  <a:rPr lang="en-GB" sz="1200" b="1" dirty="0">
                    <a:solidFill>
                      <a:srgbClr val="C00000"/>
                    </a:solidFill>
                    <a:latin typeface="Century Gothic" panose="020B0502020202020204" pitchFamily="34" charset="0"/>
                  </a:rPr>
                  <a:t>Alignment</a:t>
                </a:r>
                <a:r>
                  <a:rPr lang="en-GB" sz="1200" dirty="0">
                    <a:solidFill>
                      <a:srgbClr val="C00000"/>
                    </a:solidFill>
                    <a:latin typeface="Century Gothic" panose="020B0502020202020204" pitchFamily="34" charset="0"/>
                  </a:rPr>
                  <a:t> </a:t>
                </a:r>
                <a:r>
                  <a:rPr lang="en-GB" sz="900" dirty="0">
                    <a:solidFill>
                      <a:schemeClr val="tx1">
                        <a:lumMod val="50000"/>
                        <a:lumOff val="50000"/>
                      </a:schemeClr>
                    </a:solidFill>
                    <a:latin typeface="Century Gothic" panose="020B0502020202020204" pitchFamily="34" charset="0"/>
                  </a:rPr>
                  <a:t>(</a:t>
                </a:r>
                <a:r>
                  <a:rPr lang="en-GB" sz="900" dirty="0" err="1">
                    <a:solidFill>
                      <a:schemeClr val="tx1">
                        <a:lumMod val="50000"/>
                        <a:lumOff val="50000"/>
                      </a:schemeClr>
                    </a:solidFill>
                    <a:latin typeface="Century Gothic" panose="020B0502020202020204" pitchFamily="34" charset="0"/>
                  </a:rPr>
                  <a:t>bwa</a:t>
                </a:r>
                <a:r>
                  <a:rPr lang="en-GB" sz="900" dirty="0">
                    <a:solidFill>
                      <a:schemeClr val="tx1">
                        <a:lumMod val="50000"/>
                        <a:lumOff val="50000"/>
                      </a:schemeClr>
                    </a:solidFill>
                    <a:latin typeface="Century Gothic" panose="020B0502020202020204" pitchFamily="34" charset="0"/>
                  </a:rPr>
                  <a:t>)</a:t>
                </a:r>
                <a:endParaRPr lang="en-GB" sz="1200" b="1" dirty="0">
                  <a:solidFill>
                    <a:schemeClr val="tx1">
                      <a:lumMod val="50000"/>
                      <a:lumOff val="50000"/>
                    </a:schemeClr>
                  </a:solidFill>
                  <a:latin typeface="Century Gothic" panose="020B0502020202020204" pitchFamily="34" charset="0"/>
                </a:endParaRPr>
              </a:p>
            </p:txBody>
          </p:sp>
          <p:sp>
            <p:nvSpPr>
              <p:cNvPr id="111" name="Left Bracket 110"/>
              <p:cNvSpPr/>
              <p:nvPr/>
            </p:nvSpPr>
            <p:spPr>
              <a:xfrm rot="10800000">
                <a:off x="5972947" y="2655039"/>
                <a:ext cx="103168" cy="1028700"/>
              </a:xfrm>
              <a:prstGeom prst="leftBracket">
                <a:avLst/>
              </a:prstGeom>
              <a:ln w="1270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900">
                  <a:latin typeface="Century Gothic" panose="020B0502020202020204" pitchFamily="34" charset="0"/>
                </a:endParaRPr>
              </a:p>
            </p:txBody>
          </p:sp>
          <p:cxnSp>
            <p:nvCxnSpPr>
              <p:cNvPr id="112" name="Straight Arrow Connector 111"/>
              <p:cNvCxnSpPr/>
              <p:nvPr/>
            </p:nvCxnSpPr>
            <p:spPr>
              <a:xfrm flipH="1" flipV="1">
                <a:off x="3586923" y="2820133"/>
                <a:ext cx="372166" cy="0"/>
              </a:xfrm>
              <a:prstGeom prst="straightConnector1">
                <a:avLst/>
              </a:prstGeom>
              <a:ln w="12700">
                <a:solidFill>
                  <a:srgbClr val="1E526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4006745" y="2331153"/>
                <a:ext cx="2977352" cy="323165"/>
              </a:xfrm>
              <a:prstGeom prst="rect">
                <a:avLst/>
              </a:prstGeom>
              <a:noFill/>
            </p:spPr>
            <p:txBody>
              <a:bodyPr wrap="square" rtlCol="0">
                <a:spAutoFit/>
              </a:bodyPr>
              <a:lstStyle/>
              <a:p>
                <a:r>
                  <a:rPr lang="en-GB" sz="1500" b="1" u="sng" dirty="0">
                    <a:solidFill>
                      <a:srgbClr val="008000"/>
                    </a:solidFill>
                    <a:latin typeface="Century Gothic" panose="020B0502020202020204" pitchFamily="34" charset="0"/>
                  </a:rPr>
                  <a:t>TTCAACATTCGAG</a:t>
                </a:r>
              </a:p>
            </p:txBody>
          </p:sp>
          <p:sp>
            <p:nvSpPr>
              <p:cNvPr id="114" name="Rectangle 113"/>
              <p:cNvSpPr/>
              <p:nvPr/>
            </p:nvSpPr>
            <p:spPr>
              <a:xfrm>
                <a:off x="6024530" y="1998507"/>
                <a:ext cx="1107996" cy="369332"/>
              </a:xfrm>
              <a:prstGeom prst="rect">
                <a:avLst/>
              </a:prstGeom>
            </p:spPr>
            <p:txBody>
              <a:bodyPr wrap="none">
                <a:spAutoFit/>
              </a:bodyPr>
              <a:lstStyle/>
              <a:p>
                <a:r>
                  <a:rPr lang="en-GB" sz="900" i="1" dirty="0">
                    <a:solidFill>
                      <a:srgbClr val="008000"/>
                    </a:solidFill>
                    <a:latin typeface="Century Gothic" panose="020B0502020202020204" pitchFamily="34" charset="0"/>
                  </a:rPr>
                  <a:t>reference</a:t>
                </a:r>
              </a:p>
              <a:p>
                <a:r>
                  <a:rPr lang="en-GB" sz="900" i="1" dirty="0">
                    <a:solidFill>
                      <a:srgbClr val="008000"/>
                    </a:solidFill>
                    <a:latin typeface="Century Gothic" panose="020B0502020202020204" pitchFamily="34" charset="0"/>
                  </a:rPr>
                  <a:t>genome/exome</a:t>
                </a:r>
              </a:p>
            </p:txBody>
          </p:sp>
          <p:cxnSp>
            <p:nvCxnSpPr>
              <p:cNvPr id="115" name="Straight Arrow Connector 114"/>
              <p:cNvCxnSpPr/>
              <p:nvPr/>
            </p:nvCxnSpPr>
            <p:spPr>
              <a:xfrm flipH="1">
                <a:off x="5510796" y="2194170"/>
                <a:ext cx="513734" cy="126431"/>
              </a:xfrm>
              <a:prstGeom prst="straightConnector1">
                <a:avLst/>
              </a:prstGeom>
              <a:ln w="12700">
                <a:solidFill>
                  <a:srgbClr val="008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7203032" y="1955226"/>
                <a:ext cx="839690" cy="456087"/>
              </a:xfrm>
              <a:prstGeom prst="rect">
                <a:avLst/>
              </a:prstGeom>
            </p:spPr>
            <p:txBody>
              <a:bodyPr wrap="square">
                <a:spAutoFit/>
              </a:bodyPr>
              <a:lstStyle/>
              <a:p>
                <a:pPr algn="ctr"/>
                <a:r>
                  <a:rPr lang="en-GB" sz="788" i="1" dirty="0">
                    <a:solidFill>
                      <a:schemeClr val="tx1">
                        <a:lumMod val="50000"/>
                        <a:lumOff val="50000"/>
                      </a:schemeClr>
                    </a:solidFill>
                    <a:latin typeface="Century Gothic" panose="020B0502020202020204" pitchFamily="34" charset="0"/>
                  </a:rPr>
                  <a:t>Ensembl, NCBI, UCSC download</a:t>
                </a:r>
              </a:p>
            </p:txBody>
          </p:sp>
          <p:cxnSp>
            <p:nvCxnSpPr>
              <p:cNvPr id="117" name="Straight Arrow Connector 116"/>
              <p:cNvCxnSpPr>
                <a:stCxn id="116" idx="1"/>
                <a:endCxn id="114" idx="3"/>
              </p:cNvCxnSpPr>
              <p:nvPr/>
            </p:nvCxnSpPr>
            <p:spPr>
              <a:xfrm flipH="1" flipV="1">
                <a:off x="7132526" y="2183173"/>
                <a:ext cx="70506" cy="97"/>
              </a:xfrm>
              <a:prstGeom prst="straightConnector1">
                <a:avLst/>
              </a:prstGeom>
              <a:ln>
                <a:solidFill>
                  <a:schemeClr val="tx1">
                    <a:lumMod val="50000"/>
                    <a:lumOff val="50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682102" y="2129907"/>
              <a:ext cx="1240648" cy="1858230"/>
              <a:chOff x="682102" y="2129907"/>
              <a:chExt cx="1240648" cy="1858230"/>
            </a:xfrm>
          </p:grpSpPr>
          <p:sp>
            <p:nvSpPr>
              <p:cNvPr id="94" name="Rectangle 93"/>
              <p:cNvSpPr/>
              <p:nvPr/>
            </p:nvSpPr>
            <p:spPr>
              <a:xfrm>
                <a:off x="1111053" y="3711138"/>
                <a:ext cx="707245" cy="276999"/>
              </a:xfrm>
              <a:prstGeom prst="rect">
                <a:avLst/>
              </a:prstGeom>
            </p:spPr>
            <p:txBody>
              <a:bodyPr wrap="none">
                <a:spAutoFit/>
              </a:bodyPr>
              <a:lstStyle/>
              <a:p>
                <a:pPr algn="ctr"/>
                <a:r>
                  <a:rPr lang="en-GB" sz="1200" dirty="0">
                    <a:solidFill>
                      <a:schemeClr val="tx1">
                        <a:lumMod val="50000"/>
                        <a:lumOff val="50000"/>
                      </a:schemeClr>
                    </a:solidFill>
                    <a:latin typeface="Century Gothic" panose="020B0502020202020204" pitchFamily="34" charset="0"/>
                  </a:rPr>
                  <a:t>READS </a:t>
                </a:r>
              </a:p>
            </p:txBody>
          </p:sp>
          <p:cxnSp>
            <p:nvCxnSpPr>
              <p:cNvPr id="95" name="Straight Arrow Connector 94"/>
              <p:cNvCxnSpPr/>
              <p:nvPr/>
            </p:nvCxnSpPr>
            <p:spPr>
              <a:xfrm flipH="1" flipV="1">
                <a:off x="1459489" y="3538089"/>
                <a:ext cx="0" cy="166259"/>
              </a:xfrm>
              <a:prstGeom prst="straightConnector1">
                <a:avLst/>
              </a:prstGeom>
              <a:ln>
                <a:solidFill>
                  <a:schemeClr val="tx1">
                    <a:lumMod val="50000"/>
                    <a:lumOff val="50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1099789" y="212990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97" name="TextBox 96"/>
              <p:cNvSpPr txBox="1"/>
              <p:nvPr/>
            </p:nvSpPr>
            <p:spPr>
              <a:xfrm>
                <a:off x="1099790" y="275571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TTCAAC</a:t>
                </a:r>
              </a:p>
            </p:txBody>
          </p:sp>
          <p:sp>
            <p:nvSpPr>
              <p:cNvPr id="98" name="TextBox 97"/>
              <p:cNvSpPr txBox="1"/>
              <p:nvPr/>
            </p:nvSpPr>
            <p:spPr>
              <a:xfrm>
                <a:off x="1099790" y="2327509"/>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99" name="TextBox 98"/>
              <p:cNvSpPr txBox="1"/>
              <p:nvPr/>
            </p:nvSpPr>
            <p:spPr>
              <a:xfrm>
                <a:off x="1099790" y="2533918"/>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100" name="TextBox 99"/>
              <p:cNvSpPr txBox="1"/>
              <p:nvPr/>
            </p:nvSpPr>
            <p:spPr>
              <a:xfrm>
                <a:off x="1099790" y="2947188"/>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ATTCGA</a:t>
                </a:r>
              </a:p>
            </p:txBody>
          </p:sp>
          <p:sp>
            <p:nvSpPr>
              <p:cNvPr id="101" name="Rectangle 100"/>
              <p:cNvSpPr/>
              <p:nvPr/>
            </p:nvSpPr>
            <p:spPr>
              <a:xfrm rot="16200000">
                <a:off x="524881" y="2620462"/>
                <a:ext cx="729940" cy="415498"/>
              </a:xfrm>
              <a:prstGeom prst="rect">
                <a:avLst/>
              </a:prstGeom>
            </p:spPr>
            <p:txBody>
              <a:bodyPr wrap="square">
                <a:spAutoFit/>
              </a:bodyPr>
              <a:lstStyle/>
              <a:p>
                <a:pPr algn="ctr"/>
                <a:r>
                  <a:rPr lang="pt-PT" sz="1050" i="1" dirty="0">
                    <a:solidFill>
                      <a:srgbClr val="1E5260"/>
                    </a:solidFill>
                    <a:latin typeface="Century Gothic" panose="020B0502020202020204" pitchFamily="34" charset="0"/>
                    <a:cs typeface="Arial" panose="020B0604020202020204" pitchFamily="34" charset="0"/>
                  </a:rPr>
                  <a:t>Fastq file</a:t>
                </a:r>
                <a:endParaRPr lang="en-GB" sz="1050" i="1" dirty="0">
                  <a:solidFill>
                    <a:srgbClr val="1E5260"/>
                  </a:solidFill>
                  <a:latin typeface="Century Gothic" panose="020B0502020202020204" pitchFamily="34" charset="0"/>
                </a:endParaRPr>
              </a:p>
            </p:txBody>
          </p:sp>
          <p:sp>
            <p:nvSpPr>
              <p:cNvPr id="102" name="Left Bracket 101"/>
              <p:cNvSpPr/>
              <p:nvPr/>
            </p:nvSpPr>
            <p:spPr>
              <a:xfrm rot="10800000" flipH="1">
                <a:off x="1049371" y="2180811"/>
                <a:ext cx="58392" cy="1303020"/>
              </a:xfrm>
              <a:prstGeom prst="leftBracket">
                <a:avLst/>
              </a:prstGeom>
              <a:ln w="12700">
                <a:solidFill>
                  <a:srgbClr val="1E52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900">
                  <a:solidFill>
                    <a:srgbClr val="1E5260"/>
                  </a:solidFill>
                </a:endParaRPr>
              </a:p>
            </p:txBody>
          </p:sp>
          <p:sp>
            <p:nvSpPr>
              <p:cNvPr id="103" name="TextBox 102"/>
              <p:cNvSpPr txBox="1"/>
              <p:nvPr/>
            </p:nvSpPr>
            <p:spPr>
              <a:xfrm>
                <a:off x="1099789" y="312128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ATTCGA</a:t>
                </a:r>
              </a:p>
            </p:txBody>
          </p:sp>
          <p:sp>
            <p:nvSpPr>
              <p:cNvPr id="104" name="TextBox 103"/>
              <p:cNvSpPr txBox="1"/>
              <p:nvPr/>
            </p:nvSpPr>
            <p:spPr>
              <a:xfrm>
                <a:off x="1099789" y="3311699"/>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ATTTGA</a:t>
                </a:r>
              </a:p>
            </p:txBody>
          </p:sp>
        </p:grpSp>
        <p:grpSp>
          <p:nvGrpSpPr>
            <p:cNvPr id="59" name="Group 58"/>
            <p:cNvGrpSpPr/>
            <p:nvPr/>
          </p:nvGrpSpPr>
          <p:grpSpPr>
            <a:xfrm>
              <a:off x="1944098" y="2368445"/>
              <a:ext cx="1703581" cy="1619692"/>
              <a:chOff x="1944098" y="2368445"/>
              <a:chExt cx="1703581" cy="1619692"/>
            </a:xfrm>
          </p:grpSpPr>
          <p:sp>
            <p:nvSpPr>
              <p:cNvPr id="85" name="Rectangle 84"/>
              <p:cNvSpPr/>
              <p:nvPr/>
            </p:nvSpPr>
            <p:spPr>
              <a:xfrm>
                <a:off x="2656702" y="3711138"/>
                <a:ext cx="990977" cy="276999"/>
              </a:xfrm>
              <a:prstGeom prst="rect">
                <a:avLst/>
              </a:prstGeom>
            </p:spPr>
            <p:txBody>
              <a:bodyPr wrap="none">
                <a:spAutoFit/>
              </a:bodyPr>
              <a:lstStyle/>
              <a:p>
                <a:pPr algn="ctr"/>
                <a:r>
                  <a:rPr lang="en-GB" sz="1200" dirty="0">
                    <a:solidFill>
                      <a:schemeClr val="tx1">
                        <a:lumMod val="50000"/>
                        <a:lumOff val="50000"/>
                      </a:schemeClr>
                    </a:solidFill>
                    <a:latin typeface="Century Gothic" panose="020B0502020202020204" pitchFamily="34" charset="0"/>
                  </a:rPr>
                  <a:t>HQ READS </a:t>
                </a:r>
              </a:p>
            </p:txBody>
          </p:sp>
          <p:cxnSp>
            <p:nvCxnSpPr>
              <p:cNvPr id="86" name="Straight Arrow Connector 85"/>
              <p:cNvCxnSpPr/>
              <p:nvPr/>
            </p:nvCxnSpPr>
            <p:spPr>
              <a:xfrm flipH="1" flipV="1">
                <a:off x="3152190" y="3538089"/>
                <a:ext cx="0" cy="166259"/>
              </a:xfrm>
              <a:prstGeom prst="straightConnector1">
                <a:avLst/>
              </a:prstGeom>
              <a:ln>
                <a:solidFill>
                  <a:schemeClr val="tx1">
                    <a:lumMod val="50000"/>
                    <a:lumOff val="50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2740710" y="2368445"/>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88" name="TextBox 87"/>
              <p:cNvSpPr txBox="1"/>
              <p:nvPr/>
            </p:nvSpPr>
            <p:spPr>
              <a:xfrm>
                <a:off x="2740710" y="2994255"/>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TTCAAC</a:t>
                </a:r>
              </a:p>
            </p:txBody>
          </p:sp>
          <p:sp>
            <p:nvSpPr>
              <p:cNvPr id="89" name="TextBox 88"/>
              <p:cNvSpPr txBox="1"/>
              <p:nvPr/>
            </p:nvSpPr>
            <p:spPr>
              <a:xfrm>
                <a:off x="2740710" y="256604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90" name="TextBox 89"/>
              <p:cNvSpPr txBox="1"/>
              <p:nvPr/>
            </p:nvSpPr>
            <p:spPr>
              <a:xfrm>
                <a:off x="2740710" y="2772456"/>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CATTCG</a:t>
                </a:r>
              </a:p>
            </p:txBody>
          </p:sp>
          <p:sp>
            <p:nvSpPr>
              <p:cNvPr id="91" name="TextBox 90"/>
              <p:cNvSpPr txBox="1"/>
              <p:nvPr/>
            </p:nvSpPr>
            <p:spPr>
              <a:xfrm>
                <a:off x="2740710" y="3185727"/>
                <a:ext cx="822960" cy="276999"/>
              </a:xfrm>
              <a:prstGeom prst="rect">
                <a:avLst/>
              </a:prstGeom>
              <a:noFill/>
            </p:spPr>
            <p:txBody>
              <a:bodyPr wrap="square" rtlCol="0">
                <a:spAutoFit/>
              </a:bodyPr>
              <a:lstStyle/>
              <a:p>
                <a:r>
                  <a:rPr lang="en-GB" sz="1200" b="1" dirty="0">
                    <a:solidFill>
                      <a:srgbClr val="1E5260"/>
                    </a:solidFill>
                    <a:latin typeface="Century Gothic" panose="020B0502020202020204" pitchFamily="34" charset="0"/>
                  </a:rPr>
                  <a:t>ATTCGA</a:t>
                </a:r>
              </a:p>
            </p:txBody>
          </p:sp>
          <p:cxnSp>
            <p:nvCxnSpPr>
              <p:cNvPr id="92" name="Straight Arrow Connector 91"/>
              <p:cNvCxnSpPr/>
              <p:nvPr/>
            </p:nvCxnSpPr>
            <p:spPr>
              <a:xfrm flipV="1">
                <a:off x="2012211" y="2820133"/>
                <a:ext cx="573527" cy="0"/>
              </a:xfrm>
              <a:prstGeom prst="straightConnector1">
                <a:avLst/>
              </a:prstGeom>
              <a:ln w="12700">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1944098" y="2627643"/>
                <a:ext cx="678392" cy="415498"/>
              </a:xfrm>
              <a:prstGeom prst="rect">
                <a:avLst/>
              </a:prstGeom>
            </p:spPr>
            <p:txBody>
              <a:bodyPr wrap="none">
                <a:spAutoFit/>
              </a:bodyPr>
              <a:lstStyle/>
              <a:p>
                <a:pPr algn="ctr"/>
                <a:r>
                  <a:rPr lang="en-GB" sz="1050" dirty="0">
                    <a:solidFill>
                      <a:srgbClr val="C00000"/>
                    </a:solidFill>
                    <a:latin typeface="Century Gothic" panose="020B0502020202020204" pitchFamily="34" charset="0"/>
                  </a:rPr>
                  <a:t>Quality</a:t>
                </a:r>
              </a:p>
              <a:p>
                <a:pPr algn="ctr"/>
                <a:r>
                  <a:rPr lang="pt-PT" sz="1050" dirty="0" err="1">
                    <a:solidFill>
                      <a:srgbClr val="C00000"/>
                    </a:solidFill>
                    <a:latin typeface="Century Gothic" panose="020B0502020202020204" pitchFamily="34" charset="0"/>
                  </a:rPr>
                  <a:t>Filtering</a:t>
                </a:r>
                <a:endParaRPr lang="en-GB" sz="1050" dirty="0">
                  <a:solidFill>
                    <a:srgbClr val="C00000"/>
                  </a:solidFill>
                  <a:latin typeface="Century Gothic" panose="020B0502020202020204" pitchFamily="34" charset="0"/>
                </a:endParaRPr>
              </a:p>
            </p:txBody>
          </p:sp>
        </p:grpSp>
        <p:grpSp>
          <p:nvGrpSpPr>
            <p:cNvPr id="60" name="Group 59"/>
            <p:cNvGrpSpPr/>
            <p:nvPr/>
          </p:nvGrpSpPr>
          <p:grpSpPr>
            <a:xfrm>
              <a:off x="4977265" y="2363619"/>
              <a:ext cx="3973066" cy="2620854"/>
              <a:chOff x="4977265" y="2363619"/>
              <a:chExt cx="3973066" cy="2620854"/>
            </a:xfrm>
          </p:grpSpPr>
          <p:sp>
            <p:nvSpPr>
              <p:cNvPr id="78" name="Rectangle 77"/>
              <p:cNvSpPr/>
              <p:nvPr/>
            </p:nvSpPr>
            <p:spPr>
              <a:xfrm>
                <a:off x="4977265" y="2363619"/>
                <a:ext cx="102870" cy="1408223"/>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Century Gothic" panose="020B0502020202020204" pitchFamily="34" charset="0"/>
                </a:endParaRPr>
              </a:p>
            </p:txBody>
          </p:sp>
          <p:grpSp>
            <p:nvGrpSpPr>
              <p:cNvPr id="79" name="Group 78"/>
              <p:cNvGrpSpPr/>
              <p:nvPr/>
            </p:nvGrpSpPr>
            <p:grpSpPr>
              <a:xfrm>
                <a:off x="5028700" y="3771842"/>
                <a:ext cx="3921631" cy="1212631"/>
                <a:chOff x="6297915" y="3898722"/>
                <a:chExt cx="5228841" cy="1616837"/>
              </a:xfrm>
            </p:grpSpPr>
            <p:sp>
              <p:nvSpPr>
                <p:cNvPr id="80" name="TextBox 79"/>
                <p:cNvSpPr txBox="1"/>
                <p:nvPr/>
              </p:nvSpPr>
              <p:spPr>
                <a:xfrm>
                  <a:off x="7663207" y="5023117"/>
                  <a:ext cx="1999625" cy="492442"/>
                </a:xfrm>
                <a:prstGeom prst="rect">
                  <a:avLst/>
                </a:prstGeom>
                <a:noFill/>
              </p:spPr>
              <p:txBody>
                <a:bodyPr wrap="square" rtlCol="0">
                  <a:spAutoFit/>
                </a:bodyPr>
                <a:lstStyle/>
                <a:p>
                  <a:pPr algn="ctr"/>
                  <a:r>
                    <a:rPr lang="en-GB" sz="900" b="1" dirty="0">
                      <a:latin typeface="Century Gothic" panose="020B0502020202020204" pitchFamily="34" charset="0"/>
                    </a:rPr>
                    <a:t>4 high quality reads </a:t>
                  </a:r>
                  <a:r>
                    <a:rPr lang="en-GB" sz="900" dirty="0">
                      <a:latin typeface="Century Gothic" panose="020B0502020202020204" pitchFamily="34" charset="0"/>
                    </a:rPr>
                    <a:t>in </a:t>
                  </a:r>
                </a:p>
                <a:p>
                  <a:pPr algn="ctr"/>
                  <a:r>
                    <a:rPr lang="en-GB" sz="900" dirty="0">
                      <a:latin typeface="Century Gothic" panose="020B0502020202020204" pitchFamily="34" charset="0"/>
                    </a:rPr>
                    <a:t>this position</a:t>
                  </a:r>
                </a:p>
              </p:txBody>
            </p:sp>
            <p:cxnSp>
              <p:nvCxnSpPr>
                <p:cNvPr id="81" name="Elbow Connector 80"/>
                <p:cNvCxnSpPr>
                  <a:stCxn id="78" idx="2"/>
                  <a:endCxn id="80" idx="1"/>
                </p:cNvCxnSpPr>
                <p:nvPr/>
              </p:nvCxnSpPr>
              <p:spPr>
                <a:xfrm rot="16200000" flipH="1">
                  <a:off x="6295253" y="3901384"/>
                  <a:ext cx="1370615" cy="1365292"/>
                </a:xfrm>
                <a:prstGeom prst="bentConnector2">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111673" y="5023116"/>
                  <a:ext cx="1415083" cy="492442"/>
                </a:xfrm>
                <a:prstGeom prst="rect">
                  <a:avLst/>
                </a:prstGeom>
                <a:noFill/>
              </p:spPr>
              <p:txBody>
                <a:bodyPr wrap="square" rtlCol="0">
                  <a:spAutoFit/>
                </a:bodyPr>
                <a:lstStyle/>
                <a:p>
                  <a:pPr algn="ctr"/>
                  <a:r>
                    <a:rPr lang="en-GB" sz="900" b="1" dirty="0">
                      <a:solidFill>
                        <a:srgbClr val="008000"/>
                      </a:solidFill>
                      <a:latin typeface="Century Gothic" panose="020B0502020202020204" pitchFamily="34" charset="0"/>
                    </a:rPr>
                    <a:t>Matches the</a:t>
                  </a:r>
                </a:p>
                <a:p>
                  <a:pPr algn="ctr"/>
                  <a:r>
                    <a:rPr lang="en-GB" sz="900" b="1" dirty="0">
                      <a:solidFill>
                        <a:srgbClr val="008000"/>
                      </a:solidFill>
                      <a:latin typeface="Century Gothic" panose="020B0502020202020204" pitchFamily="34" charset="0"/>
                    </a:rPr>
                    <a:t> RefSeq</a:t>
                  </a:r>
                  <a:endParaRPr lang="en-GB" sz="900" dirty="0">
                    <a:solidFill>
                      <a:srgbClr val="008000"/>
                    </a:solidFill>
                    <a:latin typeface="Century Gothic" panose="020B0502020202020204" pitchFamily="34" charset="0"/>
                  </a:endParaRPr>
                </a:p>
              </p:txBody>
            </p:sp>
            <p:cxnSp>
              <p:nvCxnSpPr>
                <p:cNvPr id="83" name="Straight Arrow Connector 82"/>
                <p:cNvCxnSpPr>
                  <a:stCxn id="80" idx="3"/>
                  <a:endCxn id="82" idx="1"/>
                </p:cNvCxnSpPr>
                <p:nvPr/>
              </p:nvCxnSpPr>
              <p:spPr>
                <a:xfrm>
                  <a:off x="9662832" y="5269337"/>
                  <a:ext cx="448841" cy="0"/>
                </a:xfrm>
                <a:prstGeom prst="straightConnector1">
                  <a:avLst/>
                </a:prstGeom>
                <a:ln>
                  <a:solidFill>
                    <a:srgbClr val="008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6360251" y="4298340"/>
                  <a:ext cx="2054741" cy="538609"/>
                </a:xfrm>
                <a:prstGeom prst="rect">
                  <a:avLst/>
                </a:prstGeom>
                <a:noFill/>
              </p:spPr>
              <p:txBody>
                <a:bodyPr wrap="square" rtlCol="0">
                  <a:spAutoFit/>
                </a:bodyPr>
                <a:lstStyle/>
                <a:p>
                  <a:r>
                    <a:rPr lang="en-GB" sz="1200" b="1" dirty="0">
                      <a:solidFill>
                        <a:srgbClr val="C00000"/>
                      </a:solidFill>
                      <a:latin typeface="Century Gothic" panose="020B0502020202020204" pitchFamily="34" charset="0"/>
                    </a:rPr>
                    <a:t>2. Variant calling </a:t>
                  </a:r>
                  <a:r>
                    <a:rPr lang="en-GB" sz="825" dirty="0">
                      <a:solidFill>
                        <a:schemeClr val="tx1">
                          <a:lumMod val="50000"/>
                          <a:lumOff val="50000"/>
                        </a:schemeClr>
                      </a:solidFill>
                      <a:latin typeface="Century Gothic" panose="020B0502020202020204" pitchFamily="34" charset="0"/>
                    </a:rPr>
                    <a:t>(</a:t>
                  </a:r>
                  <a:r>
                    <a:rPr lang="en-GB" sz="825" dirty="0" err="1">
                      <a:solidFill>
                        <a:schemeClr val="tx1">
                          <a:lumMod val="50000"/>
                          <a:lumOff val="50000"/>
                        </a:schemeClr>
                      </a:solidFill>
                      <a:latin typeface="Century Gothic" panose="020B0502020202020204" pitchFamily="34" charset="0"/>
                    </a:rPr>
                    <a:t>Samtools</a:t>
                  </a:r>
                  <a:r>
                    <a:rPr lang="en-GB" sz="825" dirty="0">
                      <a:solidFill>
                        <a:schemeClr val="tx1">
                          <a:lumMod val="50000"/>
                          <a:lumOff val="50000"/>
                        </a:schemeClr>
                      </a:solidFill>
                      <a:latin typeface="Century Gothic" panose="020B0502020202020204" pitchFamily="34" charset="0"/>
                    </a:rPr>
                    <a:t>)</a:t>
                  </a:r>
                  <a:endParaRPr lang="en-GB" sz="1200" dirty="0">
                    <a:solidFill>
                      <a:schemeClr val="tx1">
                        <a:lumMod val="50000"/>
                        <a:lumOff val="50000"/>
                      </a:schemeClr>
                    </a:solidFill>
                    <a:latin typeface="Century Gothic" panose="020B0502020202020204" pitchFamily="34" charset="0"/>
                  </a:endParaRPr>
                </a:p>
              </p:txBody>
            </p:sp>
          </p:grpSp>
        </p:grpSp>
        <p:grpSp>
          <p:nvGrpSpPr>
            <p:cNvPr id="61" name="Group 60"/>
            <p:cNvGrpSpPr/>
            <p:nvPr/>
          </p:nvGrpSpPr>
          <p:grpSpPr>
            <a:xfrm>
              <a:off x="810707" y="2363619"/>
              <a:ext cx="4752176" cy="3276526"/>
              <a:chOff x="810707" y="2363619"/>
              <a:chExt cx="4752176" cy="3276526"/>
            </a:xfrm>
          </p:grpSpPr>
          <p:sp>
            <p:nvSpPr>
              <p:cNvPr id="68" name="Rectangle 67"/>
              <p:cNvSpPr/>
              <p:nvPr/>
            </p:nvSpPr>
            <p:spPr>
              <a:xfrm>
                <a:off x="4697065" y="2363619"/>
                <a:ext cx="137160" cy="1408223"/>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Century Gothic" panose="020B0502020202020204" pitchFamily="34" charset="0"/>
                </a:endParaRPr>
              </a:p>
            </p:txBody>
          </p:sp>
          <p:grpSp>
            <p:nvGrpSpPr>
              <p:cNvPr id="69" name="Group 68"/>
              <p:cNvGrpSpPr/>
              <p:nvPr/>
            </p:nvGrpSpPr>
            <p:grpSpPr>
              <a:xfrm>
                <a:off x="810707" y="3771841"/>
                <a:ext cx="4752176" cy="1868304"/>
                <a:chOff x="673923" y="3898734"/>
                <a:chExt cx="6336235" cy="2491073"/>
              </a:xfrm>
            </p:grpSpPr>
            <p:sp>
              <p:nvSpPr>
                <p:cNvPr id="70" name="TextBox 69"/>
                <p:cNvSpPr txBox="1"/>
                <p:nvPr/>
              </p:nvSpPr>
              <p:spPr>
                <a:xfrm>
                  <a:off x="2978852" y="4575043"/>
                  <a:ext cx="1999625" cy="492443"/>
                </a:xfrm>
                <a:prstGeom prst="rect">
                  <a:avLst/>
                </a:prstGeom>
                <a:noFill/>
              </p:spPr>
              <p:txBody>
                <a:bodyPr wrap="square" rtlCol="0">
                  <a:spAutoFit/>
                </a:bodyPr>
                <a:lstStyle/>
                <a:p>
                  <a:pPr algn="ctr"/>
                  <a:r>
                    <a:rPr lang="en-GB" sz="900" b="1" dirty="0">
                      <a:latin typeface="Century Gothic" panose="020B0502020202020204" pitchFamily="34" charset="0"/>
                    </a:rPr>
                    <a:t>4 high quality reads </a:t>
                  </a:r>
                  <a:r>
                    <a:rPr lang="en-GB" sz="900" dirty="0">
                      <a:latin typeface="Century Gothic" panose="020B0502020202020204" pitchFamily="34" charset="0"/>
                    </a:rPr>
                    <a:t>in </a:t>
                  </a:r>
                </a:p>
                <a:p>
                  <a:pPr algn="ctr"/>
                  <a:r>
                    <a:rPr lang="en-GB" sz="900" dirty="0">
                      <a:latin typeface="Century Gothic" panose="020B0502020202020204" pitchFamily="34" charset="0"/>
                    </a:rPr>
                    <a:t>this position</a:t>
                  </a:r>
                </a:p>
              </p:txBody>
            </p:sp>
            <p:cxnSp>
              <p:nvCxnSpPr>
                <p:cNvPr id="71" name="Elbow Connector 70"/>
                <p:cNvCxnSpPr>
                  <a:stCxn id="68" idx="2"/>
                </p:cNvCxnSpPr>
                <p:nvPr/>
              </p:nvCxnSpPr>
              <p:spPr>
                <a:xfrm rot="5400000">
                  <a:off x="4985932" y="3860021"/>
                  <a:ext cx="922530" cy="999956"/>
                </a:xfrm>
                <a:prstGeom prst="bentConnector2">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34316" y="4575043"/>
                  <a:ext cx="1678837" cy="492443"/>
                </a:xfrm>
                <a:prstGeom prst="rect">
                  <a:avLst/>
                </a:prstGeom>
                <a:noFill/>
              </p:spPr>
              <p:txBody>
                <a:bodyPr wrap="square" rtlCol="0">
                  <a:spAutoFit/>
                </a:bodyPr>
                <a:lstStyle/>
                <a:p>
                  <a:pPr algn="ctr"/>
                  <a:r>
                    <a:rPr lang="en-GB" sz="900" b="1" dirty="0">
                      <a:solidFill>
                        <a:srgbClr val="C00000"/>
                      </a:solidFill>
                      <a:latin typeface="Century Gothic" panose="020B0502020202020204" pitchFamily="34" charset="0"/>
                    </a:rPr>
                    <a:t>DOES NOT match</a:t>
                  </a:r>
                </a:p>
                <a:p>
                  <a:pPr algn="ctr"/>
                  <a:r>
                    <a:rPr lang="en-GB" sz="900" b="1" dirty="0">
                      <a:solidFill>
                        <a:srgbClr val="C00000"/>
                      </a:solidFill>
                      <a:latin typeface="Century Gothic" panose="020B0502020202020204" pitchFamily="34" charset="0"/>
                    </a:rPr>
                    <a:t> the RefSeq</a:t>
                  </a:r>
                  <a:endParaRPr lang="en-GB" sz="900" dirty="0">
                    <a:solidFill>
                      <a:srgbClr val="C00000"/>
                    </a:solidFill>
                    <a:latin typeface="Century Gothic" panose="020B0502020202020204" pitchFamily="34" charset="0"/>
                  </a:endParaRPr>
                </a:p>
              </p:txBody>
            </p:sp>
            <p:cxnSp>
              <p:nvCxnSpPr>
                <p:cNvPr id="73" name="Straight Arrow Connector 72"/>
                <p:cNvCxnSpPr>
                  <a:stCxn id="70" idx="1"/>
                  <a:endCxn id="72" idx="3"/>
                </p:cNvCxnSpPr>
                <p:nvPr/>
              </p:nvCxnSpPr>
              <p:spPr>
                <a:xfrm flipH="1">
                  <a:off x="2513154" y="4821264"/>
                  <a:ext cx="465699" cy="0"/>
                </a:xfrm>
                <a:prstGeom prst="straightConnector1">
                  <a:avLst/>
                </a:prstGeom>
                <a:ln>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673923" y="5729287"/>
                  <a:ext cx="1999625" cy="615553"/>
                </a:xfrm>
                <a:prstGeom prst="rect">
                  <a:avLst/>
                </a:prstGeom>
                <a:solidFill>
                  <a:srgbClr val="1E5260"/>
                </a:solidFill>
              </p:spPr>
              <p:txBody>
                <a:bodyPr wrap="square" rtlCol="0">
                  <a:spAutoFit/>
                </a:bodyPr>
                <a:lstStyle/>
                <a:p>
                  <a:pPr algn="ctr"/>
                  <a:r>
                    <a:rPr lang="en-GB" sz="1200" b="1" dirty="0">
                      <a:solidFill>
                        <a:schemeClr val="bg1"/>
                      </a:solidFill>
                      <a:latin typeface="Century Gothic" panose="020B0502020202020204" pitchFamily="34" charset="0"/>
                    </a:rPr>
                    <a:t>Variant Called!</a:t>
                  </a:r>
                </a:p>
                <a:p>
                  <a:pPr algn="ctr"/>
                  <a:r>
                    <a:rPr lang="pt-PT" sz="1200" b="1" dirty="0">
                      <a:solidFill>
                        <a:schemeClr val="bg1"/>
                      </a:solidFill>
                      <a:latin typeface="Century Gothic" panose="020B0502020202020204" pitchFamily="34" charset="0"/>
                    </a:rPr>
                    <a:t>C&gt;T</a:t>
                  </a:r>
                  <a:endParaRPr lang="en-GB" sz="1200" dirty="0">
                    <a:solidFill>
                      <a:schemeClr val="bg1"/>
                    </a:solidFill>
                    <a:latin typeface="Century Gothic" panose="020B0502020202020204" pitchFamily="34" charset="0"/>
                  </a:endParaRPr>
                </a:p>
              </p:txBody>
            </p:sp>
            <p:cxnSp>
              <p:nvCxnSpPr>
                <p:cNvPr id="75" name="Straight Arrow Connector 74"/>
                <p:cNvCxnSpPr/>
                <p:nvPr/>
              </p:nvCxnSpPr>
              <p:spPr>
                <a:xfrm>
                  <a:off x="1673735" y="5077905"/>
                  <a:ext cx="1" cy="528000"/>
                </a:xfrm>
                <a:prstGeom prst="straightConnector1">
                  <a:avLst/>
                </a:prstGeom>
                <a:ln>
                  <a:solidFill>
                    <a:srgbClr val="C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2933795" y="5871307"/>
                  <a:ext cx="4076363" cy="369332"/>
                </a:xfrm>
                <a:prstGeom prst="rect">
                  <a:avLst/>
                </a:prstGeom>
              </p:spPr>
              <p:txBody>
                <a:bodyPr wrap="square">
                  <a:spAutoFit/>
                </a:bodyPr>
                <a:lstStyle/>
                <a:p>
                  <a:r>
                    <a:rPr lang="pt-PT" sz="900" dirty="0">
                      <a:solidFill>
                        <a:srgbClr val="1E5260"/>
                      </a:solidFill>
                      <a:latin typeface="Century Gothic" panose="020B0502020202020204" pitchFamily="34" charset="0"/>
                      <a:cs typeface="Arial" panose="020B0604020202020204" pitchFamily="34" charset="0"/>
                    </a:rPr>
                    <a:t>...</a:t>
                  </a:r>
                  <a:r>
                    <a:rPr lang="pt-PT" sz="900" dirty="0" err="1">
                      <a:solidFill>
                        <a:srgbClr val="1E5260"/>
                      </a:solidFill>
                      <a:latin typeface="Century Gothic" panose="020B0502020202020204" pitchFamily="34" charset="0"/>
                      <a:cs typeface="Arial" panose="020B0604020202020204" pitchFamily="34" charset="0"/>
                    </a:rPr>
                    <a:t>information</a:t>
                  </a:r>
                  <a:r>
                    <a:rPr lang="pt-PT" sz="900" dirty="0">
                      <a:solidFill>
                        <a:srgbClr val="1E5260"/>
                      </a:solidFill>
                      <a:latin typeface="Century Gothic" panose="020B0502020202020204" pitchFamily="34" charset="0"/>
                      <a:cs typeface="Arial" panose="020B0604020202020204" pitchFamily="34" charset="0"/>
                    </a:rPr>
                    <a:t> </a:t>
                  </a:r>
                  <a:r>
                    <a:rPr lang="pt-PT" sz="900" dirty="0" err="1">
                      <a:solidFill>
                        <a:srgbClr val="1E5260"/>
                      </a:solidFill>
                      <a:latin typeface="Century Gothic" panose="020B0502020202020204" pitchFamily="34" charset="0"/>
                      <a:cs typeface="Arial" panose="020B0604020202020204" pitchFamily="34" charset="0"/>
                    </a:rPr>
                    <a:t>encoded</a:t>
                  </a:r>
                  <a:r>
                    <a:rPr lang="pt-PT" sz="900" dirty="0">
                      <a:solidFill>
                        <a:srgbClr val="1E5260"/>
                      </a:solidFill>
                      <a:latin typeface="Century Gothic" panose="020B0502020202020204" pitchFamily="34" charset="0"/>
                      <a:cs typeface="Arial" panose="020B0604020202020204" pitchFamily="34" charset="0"/>
                    </a:rPr>
                    <a:t> in </a:t>
                  </a:r>
                  <a:r>
                    <a:rPr lang="pt-PT" sz="900" dirty="0" err="1">
                      <a:solidFill>
                        <a:srgbClr val="1E5260"/>
                      </a:solidFill>
                      <a:latin typeface="Century Gothic" panose="020B0502020202020204" pitchFamily="34" charset="0"/>
                      <a:cs typeface="Arial" panose="020B0604020202020204" pitchFamily="34" charset="0"/>
                    </a:rPr>
                    <a:t>the</a:t>
                  </a:r>
                  <a:r>
                    <a:rPr lang="pt-PT" sz="900" dirty="0">
                      <a:solidFill>
                        <a:srgbClr val="1E5260"/>
                      </a:solidFill>
                      <a:latin typeface="Century Gothic" panose="020B0502020202020204" pitchFamily="34" charset="0"/>
                      <a:cs typeface="Arial" panose="020B0604020202020204" pitchFamily="34" charset="0"/>
                    </a:rPr>
                    <a:t> </a:t>
                  </a:r>
                  <a:r>
                    <a:rPr lang="pt-PT" sz="1200" b="1" dirty="0">
                      <a:solidFill>
                        <a:srgbClr val="1E5260"/>
                      </a:solidFill>
                      <a:latin typeface="Century Gothic" panose="020B0502020202020204" pitchFamily="34" charset="0"/>
                      <a:cs typeface="Arial" panose="020B0604020202020204" pitchFamily="34" charset="0"/>
                    </a:rPr>
                    <a:t>VCF file !</a:t>
                  </a:r>
                  <a:endParaRPr lang="en-GB" sz="1200" b="1" dirty="0">
                    <a:solidFill>
                      <a:srgbClr val="1E5260"/>
                    </a:solidFill>
                    <a:latin typeface="Century Gothic" panose="020B0502020202020204" pitchFamily="34" charset="0"/>
                  </a:endParaRPr>
                </a:p>
              </p:txBody>
            </p:sp>
            <p:sp>
              <p:nvSpPr>
                <p:cNvPr id="77" name="Left Bracket 76"/>
                <p:cNvSpPr/>
                <p:nvPr/>
              </p:nvSpPr>
              <p:spPr>
                <a:xfrm flipH="1">
                  <a:off x="2802268" y="5658287"/>
                  <a:ext cx="77856" cy="731520"/>
                </a:xfrm>
                <a:prstGeom prst="leftBracket">
                  <a:avLst/>
                </a:prstGeom>
                <a:ln w="12700">
                  <a:solidFill>
                    <a:srgbClr val="1E52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900">
                    <a:solidFill>
                      <a:srgbClr val="1E5260"/>
                    </a:solidFill>
                  </a:endParaRPr>
                </a:p>
              </p:txBody>
            </p:sp>
          </p:grpSp>
        </p:grpSp>
        <p:pic>
          <p:nvPicPr>
            <p:cNvPr id="62" name="Picture 61"/>
            <p:cNvPicPr>
              <a:picLocks noChangeAspect="1"/>
            </p:cNvPicPr>
            <p:nvPr/>
          </p:nvPicPr>
          <p:blipFill rotWithShape="1">
            <a:blip r:embed="rId2"/>
            <a:srcRect l="1260" t="55509" r="9789" b="28239"/>
            <a:stretch/>
          </p:blipFill>
          <p:spPr>
            <a:xfrm>
              <a:off x="1049371" y="845574"/>
              <a:ext cx="7766384" cy="886893"/>
            </a:xfrm>
            <a:prstGeom prst="rect">
              <a:avLst/>
            </a:prstGeom>
          </p:spPr>
        </p:pic>
        <p:sp>
          <p:nvSpPr>
            <p:cNvPr id="63" name="Rectangle 62"/>
            <p:cNvSpPr/>
            <p:nvPr/>
          </p:nvSpPr>
          <p:spPr>
            <a:xfrm>
              <a:off x="7699930" y="1428591"/>
              <a:ext cx="1138042" cy="338554"/>
            </a:xfrm>
            <a:prstGeom prst="rect">
              <a:avLst/>
            </a:prstGeom>
          </p:spPr>
          <p:txBody>
            <a:bodyPr wrap="square">
              <a:spAutoFit/>
            </a:bodyPr>
            <a:lstStyle/>
            <a:p>
              <a:r>
                <a:rPr lang="pt-PT" sz="1600" b="1" dirty="0">
                  <a:solidFill>
                    <a:schemeClr val="bg1"/>
                  </a:solidFill>
                  <a:latin typeface="Century Gothic" panose="020B0502020202020204" pitchFamily="34" charset="0"/>
                  <a:cs typeface="Arial" panose="020B0604020202020204" pitchFamily="34" charset="0"/>
                </a:rPr>
                <a:t>Fastq file</a:t>
              </a:r>
              <a:endParaRPr lang="en-GB" sz="1600" b="1" dirty="0">
                <a:solidFill>
                  <a:schemeClr val="bg1"/>
                </a:solidFill>
                <a:latin typeface="Century Gothic" panose="020B0502020202020204" pitchFamily="34" charset="0"/>
              </a:endParaRPr>
            </a:p>
          </p:txBody>
        </p:sp>
        <p:grpSp>
          <p:nvGrpSpPr>
            <p:cNvPr id="64" name="Group 63"/>
            <p:cNvGrpSpPr/>
            <p:nvPr/>
          </p:nvGrpSpPr>
          <p:grpSpPr>
            <a:xfrm>
              <a:off x="489832" y="6050556"/>
              <a:ext cx="8164337" cy="686791"/>
              <a:chOff x="549538" y="5886246"/>
              <a:chExt cx="8164337" cy="686791"/>
            </a:xfrm>
          </p:grpSpPr>
          <p:pic>
            <p:nvPicPr>
              <p:cNvPr id="66" name="Picture 65"/>
              <p:cNvPicPr>
                <a:picLocks noChangeAspect="1"/>
              </p:cNvPicPr>
              <p:nvPr/>
            </p:nvPicPr>
            <p:blipFill rotWithShape="1">
              <a:blip r:embed="rId3"/>
              <a:srcRect l="304" t="84320" r="26793" b="5722"/>
              <a:stretch/>
            </p:blipFill>
            <p:spPr>
              <a:xfrm>
                <a:off x="549538" y="5886246"/>
                <a:ext cx="8044925" cy="686791"/>
              </a:xfrm>
              <a:prstGeom prst="rect">
                <a:avLst/>
              </a:prstGeom>
            </p:spPr>
          </p:pic>
          <p:sp>
            <p:nvSpPr>
              <p:cNvPr id="67" name="Rectangle 66"/>
              <p:cNvSpPr/>
              <p:nvPr/>
            </p:nvSpPr>
            <p:spPr>
              <a:xfrm>
                <a:off x="7575833" y="6152750"/>
                <a:ext cx="1138042" cy="338554"/>
              </a:xfrm>
              <a:prstGeom prst="rect">
                <a:avLst/>
              </a:prstGeom>
            </p:spPr>
            <p:txBody>
              <a:bodyPr wrap="square">
                <a:spAutoFit/>
              </a:bodyPr>
              <a:lstStyle/>
              <a:p>
                <a:r>
                  <a:rPr lang="pt-PT" sz="1600" b="1" dirty="0">
                    <a:solidFill>
                      <a:schemeClr val="bg1"/>
                    </a:solidFill>
                    <a:latin typeface="Century Gothic" panose="020B0502020202020204" pitchFamily="34" charset="0"/>
                    <a:cs typeface="Arial" panose="020B0604020202020204" pitchFamily="34" charset="0"/>
                  </a:rPr>
                  <a:t>VCF file</a:t>
                </a:r>
                <a:endParaRPr lang="en-GB" sz="1600" b="1" dirty="0">
                  <a:solidFill>
                    <a:schemeClr val="bg1"/>
                  </a:solidFill>
                  <a:latin typeface="Century Gothic" panose="020B0502020202020204" pitchFamily="34" charset="0"/>
                </a:endParaRPr>
              </a:p>
            </p:txBody>
          </p:sp>
        </p:grpSp>
        <p:pic>
          <p:nvPicPr>
            <p:cNvPr id="65" name="Picture 4" descr="http://www.elta90.com/wp-content/uploads/2011/07/miseq-slide2.jpg"/>
            <p:cNvPicPr>
              <a:picLocks noChangeAspect="1" noChangeArrowheads="1"/>
            </p:cNvPicPr>
            <p:nvPr/>
          </p:nvPicPr>
          <p:blipFill rotWithShape="1">
            <a:blip r:embed="rId4">
              <a:extLst>
                <a:ext uri="{28A0092B-C50C-407E-A947-70E740481C1C}">
                  <a14:useLocalDpi xmlns:a14="http://schemas.microsoft.com/office/drawing/2010/main" val="0"/>
                </a:ext>
              </a:extLst>
            </a:blip>
            <a:srcRect l="7229" t="18087" r="63554" b="17217"/>
            <a:stretch/>
          </p:blipFill>
          <p:spPr bwMode="auto">
            <a:xfrm>
              <a:off x="56476" y="943079"/>
              <a:ext cx="874526" cy="64548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18" name="Subtitle 2"/>
          <p:cNvSpPr txBox="1">
            <a:spLocks/>
          </p:cNvSpPr>
          <p:nvPr/>
        </p:nvSpPr>
        <p:spPr>
          <a:xfrm>
            <a:off x="0" y="0"/>
            <a:ext cx="9144000" cy="57196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a:solidFill>
                  <a:schemeClr val="bg1"/>
                </a:solidFill>
              </a:rPr>
              <a:t>Alignment and Variant Calling (Bioinformatics Analysis)</a:t>
            </a:r>
            <a:endParaRPr lang="en-US" sz="2800" dirty="0">
              <a:solidFill>
                <a:schemeClr val="bg1"/>
              </a:solidFill>
            </a:endParaRPr>
          </a:p>
        </p:txBody>
      </p:sp>
      <p:sp>
        <p:nvSpPr>
          <p:cNvPr id="119" name="TextBox 118"/>
          <p:cNvSpPr txBox="1"/>
          <p:nvPr/>
        </p:nvSpPr>
        <p:spPr>
          <a:xfrm rot="16200000">
            <a:off x="7493733" y="2601828"/>
            <a:ext cx="2996255" cy="307777"/>
          </a:xfrm>
          <a:prstGeom prst="rect">
            <a:avLst/>
          </a:prstGeom>
          <a:noFill/>
        </p:spPr>
        <p:txBody>
          <a:bodyPr wrap="square" rtlCol="0">
            <a:spAutoFit/>
          </a:bodyPr>
          <a:lstStyle/>
          <a:p>
            <a:r>
              <a:rPr lang="en-US" sz="1400" dirty="0">
                <a:solidFill>
                  <a:schemeClr val="bg1">
                    <a:lumMod val="75000"/>
                  </a:schemeClr>
                </a:solidFill>
              </a:rPr>
              <a:t>Figure adapted from Patricia Oliveira</a:t>
            </a:r>
          </a:p>
        </p:txBody>
      </p:sp>
    </p:spTree>
    <p:extLst>
      <p:ext uri="{BB962C8B-B14F-4D97-AF65-F5344CB8AC3E}">
        <p14:creationId xmlns:p14="http://schemas.microsoft.com/office/powerpoint/2010/main" val="1150096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Variant Filtering based on Calling Quality</a:t>
            </a:r>
          </a:p>
        </p:txBody>
      </p:sp>
      <p:pic>
        <p:nvPicPr>
          <p:cNvPr id="57" name="Picture 56"/>
          <p:cNvPicPr>
            <a:picLocks noChangeAspect="1"/>
          </p:cNvPicPr>
          <p:nvPr/>
        </p:nvPicPr>
        <p:blipFill rotWithShape="1">
          <a:blip r:embed="rId2"/>
          <a:srcRect l="306" t="85704" r="52814" b="11413"/>
          <a:stretch/>
        </p:blipFill>
        <p:spPr>
          <a:xfrm>
            <a:off x="2140430" y="1248831"/>
            <a:ext cx="5948295" cy="215542"/>
          </a:xfrm>
          <a:prstGeom prst="rect">
            <a:avLst/>
          </a:prstGeom>
        </p:spPr>
      </p:pic>
      <p:sp>
        <p:nvSpPr>
          <p:cNvPr id="58" name="Rectangle 57"/>
          <p:cNvSpPr/>
          <p:nvPr/>
        </p:nvSpPr>
        <p:spPr>
          <a:xfrm>
            <a:off x="917413" y="1165271"/>
            <a:ext cx="1218603" cy="300082"/>
          </a:xfrm>
          <a:prstGeom prst="rect">
            <a:avLst/>
          </a:prstGeom>
        </p:spPr>
        <p:txBody>
          <a:bodyPr wrap="none">
            <a:spAutoFit/>
          </a:bodyPr>
          <a:lstStyle/>
          <a:p>
            <a:pPr algn="just">
              <a:lnSpc>
                <a:spcPct val="150000"/>
              </a:lnSpc>
            </a:pPr>
            <a:r>
              <a:rPr lang="en-GB" sz="900" i="1" dirty="0">
                <a:latin typeface="Century Gothic" panose="020B0502020202020204" pitchFamily="34" charset="0"/>
                <a:ea typeface="Calibri" panose="020F0502020204030204" pitchFamily="34" charset="0"/>
                <a:cs typeface="Times New Roman" panose="02020603050405020304" pitchFamily="18" charset="0"/>
              </a:rPr>
              <a:t>VCF file version 4.1</a:t>
            </a:r>
          </a:p>
        </p:txBody>
      </p:sp>
      <p:grpSp>
        <p:nvGrpSpPr>
          <p:cNvPr id="59" name="Group 58"/>
          <p:cNvGrpSpPr/>
          <p:nvPr/>
        </p:nvGrpSpPr>
        <p:grpSpPr>
          <a:xfrm>
            <a:off x="4070785" y="1259210"/>
            <a:ext cx="2587096" cy="3360839"/>
            <a:chOff x="5395627" y="1466874"/>
            <a:chExt cx="3449461" cy="4481119"/>
          </a:xfrm>
        </p:grpSpPr>
        <p:sp>
          <p:nvSpPr>
            <p:cNvPr id="77" name="Rectangle 76"/>
            <p:cNvSpPr/>
            <p:nvPr/>
          </p:nvSpPr>
          <p:spPr>
            <a:xfrm>
              <a:off x="5395627" y="2574198"/>
              <a:ext cx="2518520" cy="3373795"/>
            </a:xfrm>
            <a:prstGeom prst="rect">
              <a:avLst/>
            </a:prstGeom>
            <a:solidFill>
              <a:schemeClr val="bg1"/>
            </a:solidFill>
            <a:ln>
              <a:solidFill>
                <a:srgbClr val="1E5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p:cNvSpPr/>
            <p:nvPr/>
          </p:nvSpPr>
          <p:spPr>
            <a:xfrm>
              <a:off x="5868928" y="1466874"/>
              <a:ext cx="2976160" cy="320124"/>
            </a:xfrm>
            <a:prstGeom prst="rect">
              <a:avLst/>
            </a:prstGeom>
            <a:no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p:cNvSpPr/>
            <p:nvPr/>
          </p:nvSpPr>
          <p:spPr>
            <a:xfrm>
              <a:off x="5443540" y="2526175"/>
              <a:ext cx="2399035" cy="3016209"/>
            </a:xfrm>
            <a:prstGeom prst="rect">
              <a:avLst/>
            </a:prstGeom>
          </p:spPr>
          <p:txBody>
            <a:bodyPr wrap="square">
              <a:spAutoFit/>
            </a:bodyPr>
            <a:lstStyle/>
            <a:p>
              <a:pPr algn="ctr">
                <a:lnSpc>
                  <a:spcPct val="150000"/>
                </a:lnSpc>
              </a:pPr>
              <a:endParaRPr lang="pt-PT" sz="1000"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ctr">
                <a:lnSpc>
                  <a:spcPct val="150000"/>
                </a:lnSpc>
              </a:pPr>
              <a:r>
                <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rPr>
                <a:t>INFO = </a:t>
              </a:r>
              <a:r>
                <a:rPr lang="pt-PT" sz="1400" b="1" dirty="0" err="1">
                  <a:solidFill>
                    <a:srgbClr val="1E5260"/>
                  </a:solidFill>
                  <a:latin typeface="Century Gothic" panose="020B0502020202020204" pitchFamily="34" charset="0"/>
                  <a:ea typeface="Calibri" panose="020F0502020204030204" pitchFamily="34" charset="0"/>
                  <a:cs typeface="Times New Roman" panose="02020603050405020304" pitchFamily="18" charset="0"/>
                </a:rPr>
                <a:t>Information</a:t>
              </a:r>
              <a:endPar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endParaRPr>
            </a:p>
            <a:p>
              <a:pPr algn="ctr">
                <a:lnSpc>
                  <a:spcPct val="150000"/>
                </a:lnSpc>
              </a:pPr>
              <a:endParaRPr lang="pt-PT" sz="1000"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ctr">
                <a:lnSpc>
                  <a:spcPct val="150000"/>
                </a:lnSpc>
              </a:pPr>
              <a:r>
                <a:rPr lang="pt-PT" sz="1000" b="1" dirty="0" err="1">
                  <a:latin typeface="Century Gothic" panose="020B0502020202020204" pitchFamily="34" charset="0"/>
                  <a:ea typeface="Calibri" panose="020F0502020204030204" pitchFamily="34" charset="0"/>
                  <a:cs typeface="Times New Roman" panose="02020603050405020304" pitchFamily="18" charset="0"/>
                </a:rPr>
                <a:t>Various</a:t>
              </a:r>
              <a:r>
                <a:rPr lang="pt-PT" sz="1000" b="1" dirty="0">
                  <a:latin typeface="Century Gothic" panose="020B0502020202020204" pitchFamily="34" charset="0"/>
                  <a:ea typeface="Calibri" panose="020F0502020204030204" pitchFamily="34" charset="0"/>
                  <a:cs typeface="Times New Roman" panose="02020603050405020304" pitchFamily="18" charset="0"/>
                </a:rPr>
                <a:t> </a:t>
              </a:r>
              <a:r>
                <a:rPr lang="pt-PT" sz="1000" b="1" dirty="0" err="1">
                  <a:latin typeface="Century Gothic" panose="020B0502020202020204" pitchFamily="34" charset="0"/>
                  <a:ea typeface="Calibri" panose="020F0502020204030204" pitchFamily="34" charset="0"/>
                  <a:cs typeface="Times New Roman" panose="02020603050405020304" pitchFamily="18" charset="0"/>
                </a:rPr>
                <a:t>information</a:t>
              </a:r>
              <a:r>
                <a:rPr lang="pt-PT" sz="1000" b="1" dirty="0">
                  <a:latin typeface="Century Gothic" panose="020B0502020202020204" pitchFamily="34" charset="0"/>
                  <a:ea typeface="Calibri" panose="020F0502020204030204" pitchFamily="34" charset="0"/>
                  <a:cs typeface="Times New Roman" panose="02020603050405020304" pitchFamily="18" charset="0"/>
                </a:rPr>
                <a:t> </a:t>
              </a:r>
              <a:r>
                <a:rPr lang="pt-PT" sz="1000" b="1" dirty="0" err="1">
                  <a:latin typeface="Century Gothic" panose="020B0502020202020204" pitchFamily="34" charset="0"/>
                  <a:ea typeface="Calibri" panose="020F0502020204030204" pitchFamily="34" charset="0"/>
                  <a:cs typeface="Times New Roman" panose="02020603050405020304" pitchFamily="18" charset="0"/>
                </a:rPr>
                <a:t>incluing</a:t>
              </a:r>
              <a:r>
                <a:rPr lang="pt-PT" sz="1000" b="1" dirty="0">
                  <a:latin typeface="Century Gothic" panose="020B0502020202020204" pitchFamily="34" charset="0"/>
                  <a:ea typeface="Calibri" panose="020F0502020204030204" pitchFamily="34" charset="0"/>
                  <a:cs typeface="Times New Roman" panose="02020603050405020304" pitchFamily="18" charset="0"/>
                </a:rPr>
                <a:t> </a:t>
              </a:r>
              <a:r>
                <a:rPr lang="pt-PT" sz="1000" b="1" dirty="0" err="1">
                  <a:latin typeface="Century Gothic" panose="020B0502020202020204" pitchFamily="34" charset="0"/>
                  <a:ea typeface="Calibri" panose="020F0502020204030204" pitchFamily="34" charset="0"/>
                  <a:cs typeface="Times New Roman" panose="02020603050405020304" pitchFamily="18" charset="0"/>
                </a:rPr>
                <a:t>depth</a:t>
              </a:r>
              <a:r>
                <a:rPr lang="pt-PT" sz="1000" b="1" dirty="0">
                  <a:latin typeface="Century Gothic" panose="020B0502020202020204" pitchFamily="34" charset="0"/>
                  <a:ea typeface="Calibri" panose="020F0502020204030204" pitchFamily="34" charset="0"/>
                  <a:cs typeface="Times New Roman" panose="02020603050405020304" pitchFamily="18" charset="0"/>
                </a:rPr>
                <a:t>, </a:t>
              </a:r>
            </a:p>
            <a:p>
              <a:pPr algn="ctr">
                <a:lnSpc>
                  <a:spcPct val="150000"/>
                </a:lnSpc>
              </a:pPr>
              <a:r>
                <a:rPr lang="pt-PT" sz="1000" b="1" dirty="0" err="1">
                  <a:latin typeface="Century Gothic" panose="020B0502020202020204" pitchFamily="34" charset="0"/>
                  <a:ea typeface="Calibri" panose="020F0502020204030204" pitchFamily="34" charset="0"/>
                  <a:cs typeface="Times New Roman" panose="02020603050405020304" pitchFamily="18" charset="0"/>
                </a:rPr>
                <a:t>allele</a:t>
              </a:r>
              <a:r>
                <a:rPr lang="pt-PT" sz="1000" b="1" dirty="0">
                  <a:latin typeface="Century Gothic" panose="020B0502020202020204" pitchFamily="34" charset="0"/>
                  <a:ea typeface="Calibri" panose="020F0502020204030204" pitchFamily="34" charset="0"/>
                  <a:cs typeface="Times New Roman" panose="02020603050405020304" pitchFamily="18" charset="0"/>
                </a:rPr>
                <a:t> </a:t>
              </a:r>
              <a:r>
                <a:rPr lang="pt-PT" sz="1000" b="1" dirty="0" err="1">
                  <a:latin typeface="Century Gothic" panose="020B0502020202020204" pitchFamily="34" charset="0"/>
                  <a:ea typeface="Calibri" panose="020F0502020204030204" pitchFamily="34" charset="0"/>
                  <a:cs typeface="Times New Roman" panose="02020603050405020304" pitchFamily="18" charset="0"/>
                </a:rPr>
                <a:t>counts</a:t>
              </a:r>
              <a:r>
                <a:rPr lang="pt-PT" sz="1000" b="1" dirty="0">
                  <a:latin typeface="Century Gothic" panose="020B0502020202020204" pitchFamily="34" charset="0"/>
                  <a:ea typeface="Calibri" panose="020F0502020204030204" pitchFamily="34" charset="0"/>
                  <a:cs typeface="Times New Roman" panose="02020603050405020304" pitchFamily="18" charset="0"/>
                </a:rPr>
                <a:t>, </a:t>
              </a:r>
              <a:r>
                <a:rPr lang="pt-PT" sz="1000" b="1" dirty="0" err="1">
                  <a:latin typeface="Century Gothic" panose="020B0502020202020204" pitchFamily="34" charset="0"/>
                  <a:ea typeface="Calibri" panose="020F0502020204030204" pitchFamily="34" charset="0"/>
                  <a:cs typeface="Times New Roman" panose="02020603050405020304" pitchFamily="18" charset="0"/>
                </a:rPr>
                <a:t>etc</a:t>
              </a:r>
              <a:endParaRPr lang="pt-PT" sz="1000" b="1" dirty="0">
                <a:latin typeface="Century Gothic" panose="020B0502020202020204" pitchFamily="34" charset="0"/>
                <a:ea typeface="Calibri" panose="020F0502020204030204" pitchFamily="34" charset="0"/>
                <a:cs typeface="Times New Roman" panose="02020603050405020304" pitchFamily="18" charset="0"/>
              </a:endParaRPr>
            </a:p>
            <a:p>
              <a:pPr algn="ctr">
                <a:lnSpc>
                  <a:spcPct val="150000"/>
                </a:lnSpc>
              </a:pPr>
              <a:endParaRPr lang="en-GB" sz="1000" dirty="0">
                <a:latin typeface="Century Gothic" panose="020B0502020202020204" pitchFamily="34" charset="0"/>
              </a:endParaRPr>
            </a:p>
            <a:p>
              <a:pPr algn="ctr">
                <a:lnSpc>
                  <a:spcPct val="150000"/>
                </a:lnSpc>
              </a:pPr>
              <a:r>
                <a:rPr lang="en-GB" sz="1000" i="1" dirty="0">
                  <a:latin typeface="Century Gothic" panose="020B0502020202020204" pitchFamily="34" charset="0"/>
                </a:rPr>
                <a:t>DP=1;AF1=1;AC1=2;DP4=0,0,0,1; MQ=60;FQ=-30</a:t>
              </a:r>
            </a:p>
          </p:txBody>
        </p:sp>
        <p:cxnSp>
          <p:nvCxnSpPr>
            <p:cNvPr id="80" name="Elbow Connector 79"/>
            <p:cNvCxnSpPr>
              <a:stCxn id="78" idx="2"/>
              <a:endCxn id="77" idx="0"/>
            </p:cNvCxnSpPr>
            <p:nvPr/>
          </p:nvCxnSpPr>
          <p:spPr>
            <a:xfrm rot="5400000">
              <a:off x="6612347" y="1829538"/>
              <a:ext cx="787200" cy="702120"/>
            </a:xfrm>
            <a:prstGeom prst="bentConnector3">
              <a:avLst>
                <a:gd name="adj1" fmla="val 50000"/>
              </a:avLst>
            </a:prstGeom>
            <a:ln>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163532" y="1256528"/>
            <a:ext cx="2908181" cy="5117078"/>
            <a:chOff x="8126069" y="1784152"/>
            <a:chExt cx="3640416" cy="6822772"/>
          </a:xfrm>
        </p:grpSpPr>
        <p:sp>
          <p:nvSpPr>
            <p:cNvPr id="73" name="Rectangle 72"/>
            <p:cNvSpPr/>
            <p:nvPr/>
          </p:nvSpPr>
          <p:spPr>
            <a:xfrm>
              <a:off x="8126069" y="2883189"/>
              <a:ext cx="3622991" cy="5723735"/>
            </a:xfrm>
            <a:prstGeom prst="rect">
              <a:avLst/>
            </a:prstGeom>
            <a:solidFill>
              <a:schemeClr val="bg1"/>
            </a:solidFill>
            <a:ln>
              <a:solidFill>
                <a:srgbClr val="1E5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p:cNvSpPr/>
            <p:nvPr/>
          </p:nvSpPr>
          <p:spPr>
            <a:xfrm>
              <a:off x="8947218" y="1784152"/>
              <a:ext cx="1559872" cy="333961"/>
            </a:xfrm>
            <a:prstGeom prst="rect">
              <a:avLst/>
            </a:prstGeom>
            <a:no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p:cNvSpPr/>
            <p:nvPr/>
          </p:nvSpPr>
          <p:spPr>
            <a:xfrm>
              <a:off x="8155754" y="2830980"/>
              <a:ext cx="3610731" cy="5775944"/>
            </a:xfrm>
            <a:prstGeom prst="rect">
              <a:avLst/>
            </a:prstGeom>
          </p:spPr>
          <p:txBody>
            <a:bodyPr wrap="square">
              <a:spAutoFit/>
            </a:bodyPr>
            <a:lstStyle/>
            <a:p>
              <a:pPr algn="ctr">
                <a:lnSpc>
                  <a:spcPct val="150000"/>
                </a:lnSpc>
              </a:pPr>
              <a:endParaRPr lang="pt-PT" sz="1000"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ctr">
                <a:lnSpc>
                  <a:spcPct val="150000"/>
                </a:lnSpc>
              </a:pPr>
              <a:r>
                <a:rPr lang="pt-PT" sz="1400" b="1" dirty="0" err="1">
                  <a:solidFill>
                    <a:srgbClr val="1E5260"/>
                  </a:solidFill>
                  <a:latin typeface="Century Gothic" panose="020B0502020202020204" pitchFamily="34" charset="0"/>
                  <a:ea typeface="Calibri" panose="020F0502020204030204" pitchFamily="34" charset="0"/>
                  <a:cs typeface="Times New Roman" panose="02020603050405020304" pitchFamily="18" charset="0"/>
                </a:rPr>
                <a:t>Genotype</a:t>
              </a:r>
              <a:endPar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endParaRPr>
            </a:p>
            <a:p>
              <a:pPr algn="ctr">
                <a:lnSpc>
                  <a:spcPct val="150000"/>
                </a:lnSpc>
              </a:pPr>
              <a:endParaRPr lang="en-GB" sz="1000" dirty="0">
                <a:latin typeface="Century Gothic" panose="020B0502020202020204" pitchFamily="34" charset="0"/>
              </a:endParaRPr>
            </a:p>
            <a:p>
              <a:pPr algn="ctr"/>
              <a:r>
                <a:rPr lang="en-GB" sz="1000" i="1" dirty="0">
                  <a:latin typeface="Century Gothic" panose="020B0502020202020204" pitchFamily="34" charset="0"/>
                </a:rPr>
                <a:t>GT:PL:GQ	1/1:37,3,0:4</a:t>
              </a:r>
            </a:p>
            <a:p>
              <a:pPr algn="ctr">
                <a:lnSpc>
                  <a:spcPct val="150000"/>
                </a:lnSpc>
              </a:pPr>
              <a:endParaRPr lang="pt-PT" sz="1000"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nSpc>
                  <a:spcPct val="150000"/>
                </a:lnSpc>
              </a:pPr>
              <a:r>
                <a:rPr lang="pt-PT" sz="1000" b="1" dirty="0">
                  <a:latin typeface="Century Gothic" panose="020B0502020202020204" pitchFamily="34" charset="0"/>
                  <a:ea typeface="Calibri" panose="020F0502020204030204" pitchFamily="34" charset="0"/>
                  <a:cs typeface="Times New Roman" panose="02020603050405020304" pitchFamily="18" charset="0"/>
                </a:rPr>
                <a:t>GT:  	</a:t>
              </a:r>
              <a:r>
                <a:rPr lang="pt-PT" sz="1000" dirty="0" err="1">
                  <a:latin typeface="Century Gothic" panose="020B0502020202020204" pitchFamily="34" charset="0"/>
                  <a:ea typeface="Calibri" panose="020F0502020204030204" pitchFamily="34" charset="0"/>
                  <a:cs typeface="Times New Roman" panose="02020603050405020304" pitchFamily="18" charset="0"/>
                </a:rPr>
                <a:t>Genotype</a:t>
              </a:r>
              <a:r>
                <a:rPr lang="pt-PT" sz="1000" dirty="0">
                  <a:latin typeface="Century Gothic" panose="020B0502020202020204" pitchFamily="34" charset="0"/>
                  <a:ea typeface="Calibri" panose="020F0502020204030204" pitchFamily="34" charset="0"/>
                  <a:cs typeface="Times New Roman" panose="02020603050405020304" pitchFamily="18" charset="0"/>
                </a:rPr>
                <a:t> (0/1, 1/1)</a:t>
              </a:r>
            </a:p>
            <a:p>
              <a:pPr>
                <a:lnSpc>
                  <a:spcPct val="150000"/>
                </a:lnSpc>
              </a:pPr>
              <a:endParaRPr lang="pt-PT" sz="1000" b="1" dirty="0">
                <a:latin typeface="Century Gothic" panose="020B0502020202020204" pitchFamily="34" charset="0"/>
                <a:ea typeface="Calibri" panose="020F0502020204030204" pitchFamily="34" charset="0"/>
                <a:cs typeface="Times New Roman" panose="02020603050405020304" pitchFamily="18" charset="0"/>
              </a:endParaRPr>
            </a:p>
            <a:p>
              <a:pPr>
                <a:lnSpc>
                  <a:spcPct val="150000"/>
                </a:lnSpc>
              </a:pPr>
              <a:r>
                <a:rPr lang="pt-PT" sz="1000" b="1" dirty="0">
                  <a:latin typeface="Century Gothic" panose="020B0502020202020204" pitchFamily="34" charset="0"/>
                  <a:ea typeface="Calibri" panose="020F0502020204030204" pitchFamily="34" charset="0"/>
                  <a:cs typeface="Times New Roman" panose="02020603050405020304" pitchFamily="18" charset="0"/>
                </a:rPr>
                <a:t>PL: </a:t>
              </a:r>
              <a:r>
                <a:rPr lang="pt-PT" sz="1000" dirty="0">
                  <a:latin typeface="Century Gothic" panose="020B0502020202020204" pitchFamily="34" charset="0"/>
                  <a:ea typeface="Calibri" panose="020F0502020204030204" pitchFamily="34" charset="0"/>
                  <a:cs typeface="Times New Roman" panose="02020603050405020304" pitchFamily="18" charset="0"/>
                </a:rPr>
                <a:t> 	Phred-</a:t>
              </a:r>
              <a:r>
                <a:rPr lang="pt-PT" sz="1000" dirty="0" err="1">
                  <a:latin typeface="Century Gothic" panose="020B0502020202020204" pitchFamily="34" charset="0"/>
                  <a:ea typeface="Calibri" panose="020F0502020204030204" pitchFamily="34" charset="0"/>
                  <a:cs typeface="Times New Roman" panose="02020603050405020304" pitchFamily="18" charset="0"/>
                </a:rPr>
                <a:t>scaled</a:t>
              </a:r>
              <a:r>
                <a:rPr lang="pt-PT" sz="1000" dirty="0">
                  <a:latin typeface="Century Gothic" panose="020B0502020202020204" pitchFamily="34" charset="0"/>
                  <a:ea typeface="Calibri" panose="020F0502020204030204" pitchFamily="34" charset="0"/>
                  <a:cs typeface="Times New Roman" panose="02020603050405020304" pitchFamily="18" charset="0"/>
                </a:rPr>
                <a:t> </a:t>
              </a:r>
              <a:r>
                <a:rPr lang="pt-PT" sz="1000" dirty="0" err="1">
                  <a:latin typeface="Century Gothic" panose="020B0502020202020204" pitchFamily="34" charset="0"/>
                  <a:ea typeface="Calibri" panose="020F0502020204030204" pitchFamily="34" charset="0"/>
                  <a:cs typeface="Times New Roman" panose="02020603050405020304" pitchFamily="18" charset="0"/>
                </a:rPr>
                <a:t>likelihood</a:t>
              </a:r>
              <a:r>
                <a:rPr lang="pt-PT" sz="1000" dirty="0">
                  <a:latin typeface="Century Gothic" panose="020B0502020202020204" pitchFamily="34" charset="0"/>
                  <a:ea typeface="Calibri" panose="020F0502020204030204" pitchFamily="34" charset="0"/>
                  <a:cs typeface="Times New Roman" panose="02020603050405020304" pitchFamily="18" charset="0"/>
                </a:rPr>
                <a:t> of </a:t>
              </a:r>
              <a:r>
                <a:rPr lang="pt-PT" sz="1000" dirty="0" err="1">
                  <a:latin typeface="Century Gothic" panose="020B0502020202020204" pitchFamily="34" charset="0"/>
                  <a:ea typeface="Calibri" panose="020F0502020204030204" pitchFamily="34" charset="0"/>
                  <a:cs typeface="Times New Roman" panose="02020603050405020304" pitchFamily="18" charset="0"/>
                </a:rPr>
                <a:t>genotype</a:t>
              </a:r>
              <a:r>
                <a:rPr lang="pt-PT" sz="1000" dirty="0">
                  <a:latin typeface="Century Gothic" panose="020B0502020202020204" pitchFamily="34" charset="0"/>
                  <a:ea typeface="Calibri" panose="020F0502020204030204" pitchFamily="34" charset="0"/>
                  <a:cs typeface="Times New Roman" panose="02020603050405020304" pitchFamily="18" charset="0"/>
                </a:rPr>
                <a:t> </a:t>
              </a:r>
            </a:p>
            <a:p>
              <a:pPr>
                <a:lnSpc>
                  <a:spcPct val="150000"/>
                </a:lnSpc>
              </a:pPr>
              <a:r>
                <a:rPr lang="pt-PT" sz="1000" dirty="0">
                  <a:latin typeface="Century Gothic" panose="020B0502020202020204" pitchFamily="34" charset="0"/>
                  <a:ea typeface="Calibri" panose="020F0502020204030204" pitchFamily="34" charset="0"/>
                  <a:cs typeface="Times New Roman" panose="02020603050405020304" pitchFamily="18" charset="0"/>
                </a:rPr>
                <a:t>      	 0 </a:t>
              </a:r>
              <a:r>
                <a:rPr lang="pt-PT" sz="1000" dirty="0" err="1">
                  <a:latin typeface="Century Gothic" panose="020B0502020202020204" pitchFamily="34" charset="0"/>
                  <a:ea typeface="Calibri" panose="020F0502020204030204" pitchFamily="34" charset="0"/>
                  <a:cs typeface="Times New Roman" panose="02020603050405020304" pitchFamily="18" charset="0"/>
                </a:rPr>
                <a:t>is</a:t>
              </a:r>
              <a:r>
                <a:rPr lang="pt-PT" sz="1000" dirty="0">
                  <a:latin typeface="Century Gothic" panose="020B0502020202020204" pitchFamily="34" charset="0"/>
                  <a:ea typeface="Calibri" panose="020F0502020204030204" pitchFamily="34" charset="0"/>
                  <a:cs typeface="Times New Roman" panose="02020603050405020304" pitchFamily="18" charset="0"/>
                </a:rPr>
                <a:t> </a:t>
              </a:r>
              <a:r>
                <a:rPr lang="pt-PT" sz="1000" dirty="0" err="1">
                  <a:latin typeface="Century Gothic" panose="020B0502020202020204" pitchFamily="34" charset="0"/>
                  <a:ea typeface="Calibri" panose="020F0502020204030204" pitchFamily="34" charset="0"/>
                  <a:cs typeface="Times New Roman" panose="02020603050405020304" pitchFamily="18" charset="0"/>
                </a:rPr>
                <a:t>the</a:t>
              </a:r>
              <a:r>
                <a:rPr lang="pt-PT" sz="1000" dirty="0">
                  <a:latin typeface="Century Gothic" panose="020B0502020202020204" pitchFamily="34" charset="0"/>
                  <a:ea typeface="Calibri" panose="020F0502020204030204" pitchFamily="34" charset="0"/>
                  <a:cs typeface="Times New Roman" panose="02020603050405020304" pitchFamily="18" charset="0"/>
                </a:rPr>
                <a:t> </a:t>
              </a:r>
              <a:r>
                <a:rPr lang="pt-PT" sz="1000" dirty="0" err="1">
                  <a:latin typeface="Century Gothic" panose="020B0502020202020204" pitchFamily="34" charset="0"/>
                  <a:ea typeface="Calibri" panose="020F0502020204030204" pitchFamily="34" charset="0"/>
                  <a:cs typeface="Times New Roman" panose="02020603050405020304" pitchFamily="18" charset="0"/>
                </a:rPr>
                <a:t>most</a:t>
              </a:r>
              <a:r>
                <a:rPr lang="pt-PT" sz="1000" dirty="0">
                  <a:latin typeface="Century Gothic" panose="020B0502020202020204" pitchFamily="34" charset="0"/>
                  <a:ea typeface="Calibri" panose="020F0502020204030204" pitchFamily="34" charset="0"/>
                  <a:cs typeface="Times New Roman" panose="02020603050405020304" pitchFamily="18" charset="0"/>
                </a:rPr>
                <a:t> </a:t>
              </a:r>
              <a:r>
                <a:rPr lang="pt-PT" sz="1000" dirty="0" err="1">
                  <a:latin typeface="Century Gothic" panose="020B0502020202020204" pitchFamily="34" charset="0"/>
                  <a:ea typeface="Calibri" panose="020F0502020204030204" pitchFamily="34" charset="0"/>
                  <a:cs typeface="Times New Roman" panose="02020603050405020304" pitchFamily="18" charset="0"/>
                </a:rPr>
                <a:t>likely</a:t>
              </a:r>
              <a:r>
                <a:rPr lang="pt-PT" sz="1000" dirty="0">
                  <a:latin typeface="Century Gothic" panose="020B0502020202020204" pitchFamily="34" charset="0"/>
                  <a:ea typeface="Calibri" panose="020F0502020204030204" pitchFamily="34" charset="0"/>
                  <a:cs typeface="Times New Roman" panose="02020603050405020304" pitchFamily="18" charset="0"/>
                </a:rPr>
                <a:t> </a:t>
              </a:r>
              <a:r>
                <a:rPr lang="pt-PT" sz="1000" dirty="0" err="1">
                  <a:latin typeface="Century Gothic" panose="020B0502020202020204" pitchFamily="34" charset="0"/>
                  <a:ea typeface="Calibri" panose="020F0502020204030204" pitchFamily="34" charset="0"/>
                  <a:cs typeface="Times New Roman" panose="02020603050405020304" pitchFamily="18" charset="0"/>
                </a:rPr>
                <a:t>genotype</a:t>
              </a:r>
              <a:endParaRPr lang="pt-PT" sz="10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50000"/>
                </a:lnSpc>
              </a:pPr>
              <a:endParaRPr lang="pt-PT" sz="1000" b="1" dirty="0">
                <a:latin typeface="Century Gothic" panose="020B0502020202020204" pitchFamily="34" charset="0"/>
                <a:ea typeface="Calibri" panose="020F0502020204030204" pitchFamily="34" charset="0"/>
                <a:cs typeface="Times New Roman" panose="02020603050405020304" pitchFamily="18" charset="0"/>
              </a:endParaRPr>
            </a:p>
            <a:p>
              <a:pPr>
                <a:lnSpc>
                  <a:spcPct val="150000"/>
                </a:lnSpc>
              </a:pPr>
              <a:r>
                <a:rPr lang="pt-PT" sz="1000" b="1" dirty="0">
                  <a:latin typeface="Century Gothic" panose="020B0502020202020204" pitchFamily="34" charset="0"/>
                  <a:ea typeface="Calibri" panose="020F0502020204030204" pitchFamily="34" charset="0"/>
                  <a:cs typeface="Times New Roman" panose="02020603050405020304" pitchFamily="18" charset="0"/>
                </a:rPr>
                <a:t>GQ: </a:t>
              </a:r>
              <a:r>
                <a:rPr lang="pt-PT" sz="1000" dirty="0">
                  <a:latin typeface="Century Gothic" panose="020B0502020202020204" pitchFamily="34" charset="0"/>
                  <a:ea typeface="Calibri" panose="020F0502020204030204" pitchFamily="34" charset="0"/>
                  <a:cs typeface="Times New Roman" panose="02020603050405020304" pitchFamily="18" charset="0"/>
                </a:rPr>
                <a:t>	Phred-</a:t>
              </a:r>
              <a:r>
                <a:rPr lang="pt-PT" sz="1000" dirty="0" err="1">
                  <a:latin typeface="Century Gothic" panose="020B0502020202020204" pitchFamily="34" charset="0"/>
                  <a:ea typeface="Calibri" panose="020F0502020204030204" pitchFamily="34" charset="0"/>
                  <a:cs typeface="Times New Roman" panose="02020603050405020304" pitchFamily="18" charset="0"/>
                </a:rPr>
                <a:t>scaled</a:t>
              </a:r>
              <a:r>
                <a:rPr lang="pt-PT" sz="1000" dirty="0">
                  <a:latin typeface="Century Gothic" panose="020B0502020202020204" pitchFamily="34" charset="0"/>
                  <a:ea typeface="Calibri" panose="020F0502020204030204" pitchFamily="34" charset="0"/>
                  <a:cs typeface="Times New Roman" panose="02020603050405020304" pitchFamily="18" charset="0"/>
                </a:rPr>
                <a:t> </a:t>
              </a:r>
              <a:r>
                <a:rPr lang="pt-PT" sz="1000" dirty="0" err="1">
                  <a:latin typeface="Century Gothic" panose="020B0502020202020204" pitchFamily="34" charset="0"/>
                  <a:ea typeface="Calibri" panose="020F0502020204030204" pitchFamily="34" charset="0"/>
                  <a:cs typeface="Times New Roman" panose="02020603050405020304" pitchFamily="18" charset="0"/>
                </a:rPr>
                <a:t>quality</a:t>
              </a:r>
              <a:r>
                <a:rPr lang="pt-PT" sz="1000" dirty="0">
                  <a:latin typeface="Century Gothic" panose="020B0502020202020204" pitchFamily="34" charset="0"/>
                  <a:ea typeface="Calibri" panose="020F0502020204030204" pitchFamily="34" charset="0"/>
                  <a:cs typeface="Times New Roman" panose="02020603050405020304" pitchFamily="18" charset="0"/>
                </a:rPr>
                <a:t> of </a:t>
              </a:r>
              <a:r>
                <a:rPr lang="pt-PT" sz="1000" dirty="0" err="1">
                  <a:latin typeface="Century Gothic" panose="020B0502020202020204" pitchFamily="34" charset="0"/>
                  <a:ea typeface="Calibri" panose="020F0502020204030204" pitchFamily="34" charset="0"/>
                  <a:cs typeface="Times New Roman" panose="02020603050405020304" pitchFamily="18" charset="0"/>
                </a:rPr>
                <a:t>genotype</a:t>
              </a:r>
              <a:endParaRPr lang="pt-PT" sz="10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50000"/>
                </a:lnSpc>
              </a:pPr>
              <a:r>
                <a:rPr lang="pt-PT" sz="1000" dirty="0">
                  <a:latin typeface="Century Gothic" panose="020B0502020202020204" pitchFamily="34" charset="0"/>
                  <a:ea typeface="Calibri" panose="020F0502020204030204" pitchFamily="34" charset="0"/>
                  <a:cs typeface="Times New Roman" panose="02020603050405020304" pitchFamily="18" charset="0"/>
                </a:rPr>
                <a:t>	Ranges </a:t>
              </a:r>
              <a:r>
                <a:rPr lang="pt-PT" sz="1000" dirty="0" err="1">
                  <a:latin typeface="Century Gothic" panose="020B0502020202020204" pitchFamily="34" charset="0"/>
                  <a:ea typeface="Calibri" panose="020F0502020204030204" pitchFamily="34" charset="0"/>
                  <a:cs typeface="Times New Roman" panose="02020603050405020304" pitchFamily="18" charset="0"/>
                </a:rPr>
                <a:t>from</a:t>
              </a:r>
              <a:r>
                <a:rPr lang="pt-PT" sz="1000" dirty="0">
                  <a:latin typeface="Century Gothic" panose="020B0502020202020204" pitchFamily="34" charset="0"/>
                  <a:ea typeface="Calibri" panose="020F0502020204030204" pitchFamily="34" charset="0"/>
                  <a:cs typeface="Times New Roman" panose="02020603050405020304" pitchFamily="18" charset="0"/>
                </a:rPr>
                <a:t> 1-99 </a:t>
              </a:r>
            </a:p>
            <a:p>
              <a:pPr lvl="0">
                <a:lnSpc>
                  <a:spcPct val="150000"/>
                </a:lnSpc>
              </a:pPr>
              <a:endParaRPr lang="en-US" sz="1000"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lvl="0" algn="ctr">
                <a:lnSpc>
                  <a:spcPct val="150000"/>
                </a:lnSpc>
              </a:pPr>
              <a:r>
                <a:rPr lang="en-US" sz="1100" b="1" dirty="0">
                  <a:latin typeface="Century Gothic" panose="020B0502020202020204" pitchFamily="34" charset="0"/>
                  <a:ea typeface="Calibri" panose="020F0502020204030204" pitchFamily="34" charset="0"/>
                  <a:cs typeface="Times New Roman" panose="02020603050405020304" pitchFamily="18" charset="0"/>
                </a:rPr>
                <a:t>High genotype quality scores indicate </a:t>
              </a:r>
            </a:p>
            <a:p>
              <a:pPr lvl="0" algn="ctr">
                <a:lnSpc>
                  <a:spcPct val="150000"/>
                </a:lnSpc>
              </a:pPr>
              <a:r>
                <a:rPr lang="en-US" sz="1100" b="1" dirty="0">
                  <a:latin typeface="Century Gothic" panose="020B0502020202020204" pitchFamily="34" charset="0"/>
                  <a:ea typeface="Calibri" panose="020F0502020204030204" pitchFamily="34" charset="0"/>
                  <a:cs typeface="Times New Roman" panose="02020603050405020304" pitchFamily="18" charset="0"/>
                </a:rPr>
                <a:t>high confidence genotype calls</a:t>
              </a:r>
              <a:endParaRPr lang="en-GB" sz="1100" b="1" dirty="0">
                <a:latin typeface="Century Gothic" panose="020B0502020202020204" pitchFamily="34" charset="0"/>
                <a:ea typeface="Calibri" panose="020F0502020204030204" pitchFamily="34" charset="0"/>
                <a:cs typeface="Times New Roman" panose="02020603050405020304" pitchFamily="18" charset="0"/>
              </a:endParaRPr>
            </a:p>
          </p:txBody>
        </p:sp>
        <p:cxnSp>
          <p:nvCxnSpPr>
            <p:cNvPr id="76" name="Elbow Connector 75"/>
            <p:cNvCxnSpPr>
              <a:stCxn id="74" idx="2"/>
              <a:endCxn id="73" idx="0"/>
            </p:cNvCxnSpPr>
            <p:nvPr/>
          </p:nvCxnSpPr>
          <p:spPr>
            <a:xfrm rot="16200000" flipH="1">
              <a:off x="9449823" y="2395446"/>
              <a:ext cx="765076" cy="210410"/>
            </a:xfrm>
            <a:prstGeom prst="bentConnector3">
              <a:avLst>
                <a:gd name="adj1" fmla="val 50000"/>
              </a:avLst>
            </a:prstGeom>
            <a:ln>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88161" y="1250543"/>
            <a:ext cx="3882575" cy="5210048"/>
            <a:chOff x="352130" y="1769093"/>
            <a:chExt cx="5176766" cy="4990522"/>
          </a:xfrm>
        </p:grpSpPr>
        <p:sp>
          <p:nvSpPr>
            <p:cNvPr id="69" name="Rectangle 68"/>
            <p:cNvSpPr/>
            <p:nvPr/>
          </p:nvSpPr>
          <p:spPr>
            <a:xfrm>
              <a:off x="363705" y="2574198"/>
              <a:ext cx="4708694" cy="4185417"/>
            </a:xfrm>
            <a:prstGeom prst="rect">
              <a:avLst/>
            </a:prstGeom>
            <a:solidFill>
              <a:schemeClr val="bg1"/>
            </a:solidFill>
            <a:ln>
              <a:solidFill>
                <a:srgbClr val="1E5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352130" y="2526176"/>
              <a:ext cx="4708694" cy="2653276"/>
            </a:xfrm>
            <a:prstGeom prst="rect">
              <a:avLst/>
            </a:prstGeom>
          </p:spPr>
          <p:txBody>
            <a:bodyPr wrap="square">
              <a:spAutoFit/>
            </a:bodyPr>
            <a:lstStyle/>
            <a:p>
              <a:pPr algn="ctr">
                <a:lnSpc>
                  <a:spcPct val="150000"/>
                </a:lnSpc>
              </a:pPr>
              <a:endParaRPr lang="pt-PT" sz="1000"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ctr">
                <a:lnSpc>
                  <a:spcPct val="150000"/>
                </a:lnSpc>
              </a:pPr>
              <a:r>
                <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rPr>
                <a:t>QUAL = </a:t>
              </a:r>
              <a:r>
                <a:rPr lang="pt-PT" sz="1400" b="1" dirty="0" err="1">
                  <a:solidFill>
                    <a:srgbClr val="1E5260"/>
                  </a:solidFill>
                  <a:latin typeface="Century Gothic" panose="020B0502020202020204" pitchFamily="34" charset="0"/>
                  <a:ea typeface="Calibri" panose="020F0502020204030204" pitchFamily="34" charset="0"/>
                  <a:cs typeface="Times New Roman" panose="02020603050405020304" pitchFamily="18" charset="0"/>
                </a:rPr>
                <a:t>Quality</a:t>
              </a:r>
              <a:endPar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endParaRPr>
            </a:p>
            <a:p>
              <a:pPr algn="ctr">
                <a:lnSpc>
                  <a:spcPct val="150000"/>
                </a:lnSpc>
              </a:pPr>
              <a:endParaRPr lang="en-GB" sz="1000" b="1"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50000"/>
                </a:lnSpc>
              </a:pPr>
              <a:r>
                <a:rPr lang="en-GB" sz="1000" b="1" dirty="0">
                  <a:latin typeface="Century Gothic" panose="020B0502020202020204" pitchFamily="34" charset="0"/>
                  <a:ea typeface="Calibri" panose="020F0502020204030204" pitchFamily="34" charset="0"/>
                  <a:cs typeface="Times New Roman" panose="02020603050405020304" pitchFamily="18" charset="0"/>
                </a:rPr>
                <a:t>Definition: </a:t>
              </a:r>
              <a:r>
                <a:rPr lang="en-GB" sz="1000" dirty="0">
                  <a:latin typeface="Century Gothic" panose="020B0502020202020204" pitchFamily="34" charset="0"/>
                  <a:ea typeface="Calibri" panose="020F0502020204030204" pitchFamily="34" charset="0"/>
                  <a:cs typeface="Times New Roman" panose="02020603050405020304" pitchFamily="18" charset="0"/>
                </a:rPr>
                <a:t>	</a:t>
              </a:r>
              <a:r>
                <a:rPr lang="en-US" sz="1000" dirty="0">
                  <a:latin typeface="Century Gothic" panose="020B0502020202020204" pitchFamily="34" charset="0"/>
                  <a:ea typeface="Calibri" panose="020F0502020204030204" pitchFamily="34" charset="0"/>
                  <a:cs typeface="Times New Roman" panose="02020603050405020304" pitchFamily="18" charset="0"/>
                </a:rPr>
                <a:t>Phred-scaled quality score for the assertion made for 	the alternative allele i.e. the probability that the call is 	wrong. Ranges from 1 to 225. </a:t>
              </a:r>
            </a:p>
            <a:p>
              <a:pPr algn="just">
                <a:lnSpc>
                  <a:spcPct val="150000"/>
                </a:lnSpc>
              </a:pPr>
              <a:r>
                <a:rPr lang="en-GB" sz="1000" b="1" dirty="0">
                  <a:latin typeface="Century Gothic" panose="020B0502020202020204" pitchFamily="34" charset="0"/>
                  <a:ea typeface="Calibri" panose="020F0502020204030204" pitchFamily="34" charset="0"/>
                  <a:cs typeface="Times New Roman" panose="02020603050405020304" pitchFamily="18" charset="0"/>
                </a:rPr>
                <a:t>Example:	</a:t>
              </a:r>
              <a:r>
                <a:rPr lang="en-GB" sz="1000" dirty="0">
                  <a:latin typeface="Century Gothic" panose="020B0502020202020204" pitchFamily="34" charset="0"/>
                  <a:ea typeface="Calibri" panose="020F0502020204030204" pitchFamily="34" charset="0"/>
                  <a:cs typeface="Times New Roman" panose="02020603050405020304" pitchFamily="18" charset="0"/>
                </a:rPr>
                <a:t>QUAL=</a:t>
              </a:r>
              <a:r>
                <a:rPr lang="en-US" sz="1000" dirty="0">
                  <a:latin typeface="Century Gothic" panose="020B0502020202020204" pitchFamily="34" charset="0"/>
                  <a:ea typeface="Calibri" panose="020F0502020204030204" pitchFamily="34" charset="0"/>
                  <a:cs typeface="Times New Roman" panose="02020603050405020304" pitchFamily="18" charset="0"/>
                </a:rPr>
                <a:t>225, probability of error is 10</a:t>
              </a:r>
              <a:r>
                <a:rPr lang="en-US" sz="1000" baseline="30000" dirty="0">
                  <a:latin typeface="Century Gothic" panose="020B0502020202020204" pitchFamily="34" charset="0"/>
                  <a:ea typeface="Calibri" panose="020F0502020204030204" pitchFamily="34" charset="0"/>
                  <a:cs typeface="Times New Roman" panose="02020603050405020304" pitchFamily="18" charset="0"/>
                </a:rPr>
                <a:t>-22.5</a:t>
              </a:r>
              <a:endParaRPr lang="en-GB" sz="10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50000"/>
                </a:lnSpc>
              </a:pPr>
              <a:endParaRPr lang="en-US" sz="1000" u="sng" dirty="0">
                <a:latin typeface="Century Gothic" panose="020B0502020202020204" pitchFamily="34" charset="0"/>
                <a:ea typeface="Calibri" panose="020F0502020204030204" pitchFamily="34" charset="0"/>
                <a:cs typeface="Times New Roman" panose="02020603050405020304" pitchFamily="18" charset="0"/>
              </a:endParaRPr>
            </a:p>
            <a:p>
              <a:pPr algn="ctr">
                <a:lnSpc>
                  <a:spcPct val="150000"/>
                </a:lnSpc>
              </a:pPr>
              <a:r>
                <a:rPr lang="en-US" sz="1100" b="1" dirty="0">
                  <a:latin typeface="Century Gothic" panose="020B0502020202020204" pitchFamily="34" charset="0"/>
                  <a:ea typeface="Calibri" panose="020F0502020204030204" pitchFamily="34" charset="0"/>
                  <a:cs typeface="Times New Roman" panose="02020603050405020304" pitchFamily="18" charset="0"/>
                </a:rPr>
                <a:t>High quality scores indicate high confidence calls</a:t>
              </a:r>
              <a:endParaRPr lang="en-GB" sz="1000" b="1" dirty="0">
                <a:latin typeface="Century Gothic" panose="020B0502020202020204" pitchFamily="34" charset="0"/>
                <a:ea typeface="Calibri" panose="020F0502020204030204" pitchFamily="34" charset="0"/>
                <a:cs typeface="Times New Roman" panose="02020603050405020304" pitchFamily="18" charset="0"/>
              </a:endParaRPr>
            </a:p>
          </p:txBody>
        </p:sp>
        <p:sp>
          <p:nvSpPr>
            <p:cNvPr id="71" name="Rectangle 70"/>
            <p:cNvSpPr/>
            <p:nvPr/>
          </p:nvSpPr>
          <p:spPr>
            <a:xfrm>
              <a:off x="5077484" y="1769093"/>
              <a:ext cx="451412" cy="238279"/>
            </a:xfrm>
            <a:prstGeom prst="rect">
              <a:avLst/>
            </a:prstGeom>
            <a:no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Elbow Connector 71"/>
            <p:cNvCxnSpPr>
              <a:stCxn id="71" idx="2"/>
              <a:endCxn id="69" idx="0"/>
            </p:cNvCxnSpPr>
            <p:nvPr/>
          </p:nvCxnSpPr>
          <p:spPr>
            <a:xfrm rot="5400000">
              <a:off x="3727210" y="998215"/>
              <a:ext cx="566825" cy="2585138"/>
            </a:xfrm>
            <a:prstGeom prst="bentConnector3">
              <a:avLst/>
            </a:prstGeom>
            <a:ln>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68" name="Picture 67"/>
          <p:cNvPicPr>
            <a:picLocks noChangeAspect="1"/>
          </p:cNvPicPr>
          <p:nvPr/>
        </p:nvPicPr>
        <p:blipFill>
          <a:blip r:embed="rId3"/>
          <a:stretch>
            <a:fillRect/>
          </a:stretch>
        </p:blipFill>
        <p:spPr>
          <a:xfrm>
            <a:off x="615439" y="4861054"/>
            <a:ext cx="2894327" cy="1237643"/>
          </a:xfrm>
          <a:prstGeom prst="rect">
            <a:avLst/>
          </a:prstGeom>
        </p:spPr>
      </p:pic>
      <p:grpSp>
        <p:nvGrpSpPr>
          <p:cNvPr id="62" name="Group 61"/>
          <p:cNvGrpSpPr/>
          <p:nvPr/>
        </p:nvGrpSpPr>
        <p:grpSpPr>
          <a:xfrm>
            <a:off x="3828362" y="4620049"/>
            <a:ext cx="2317999" cy="1512654"/>
            <a:chOff x="5072400" y="5049653"/>
            <a:chExt cx="3090665" cy="2016878"/>
          </a:xfrm>
        </p:grpSpPr>
        <p:sp>
          <p:nvSpPr>
            <p:cNvPr id="63" name="Rectangle 62"/>
            <p:cNvSpPr/>
            <p:nvPr/>
          </p:nvSpPr>
          <p:spPr>
            <a:xfrm>
              <a:off x="5665767" y="5589199"/>
              <a:ext cx="1974210" cy="1477332"/>
            </a:xfrm>
            <a:prstGeom prst="rect">
              <a:avLst/>
            </a:prstGeom>
          </p:spPr>
          <p:txBody>
            <a:bodyPr wrap="square">
              <a:spAutoFit/>
            </a:bodyPr>
            <a:lstStyle/>
            <a:p>
              <a:pPr algn="ctr"/>
              <a:endParaRPr lang="pt-PT" sz="1000" b="1" dirty="0">
                <a:solidFill>
                  <a:srgbClr val="C00000"/>
                </a:solidFill>
                <a:latin typeface="Century Gothic" panose="020B0502020202020204" pitchFamily="34" charset="0"/>
                <a:ea typeface="Calibri" panose="020F0502020204030204" pitchFamily="34" charset="0"/>
                <a:cs typeface="Times New Roman" panose="02020603050405020304" pitchFamily="18" charset="0"/>
              </a:endParaRPr>
            </a:p>
            <a:p>
              <a:pPr algn="ctr"/>
              <a:r>
                <a:rPr lang="pt-PT" sz="1400" b="1" dirty="0" err="1">
                  <a:solidFill>
                    <a:srgbClr val="1E5260"/>
                  </a:solidFill>
                  <a:latin typeface="Century Gothic" panose="020B0502020202020204" pitchFamily="34" charset="0"/>
                  <a:ea typeface="Calibri" panose="020F0502020204030204" pitchFamily="34" charset="0"/>
                  <a:cs typeface="Times New Roman" panose="02020603050405020304" pitchFamily="18" charset="0"/>
                </a:rPr>
                <a:t>High</a:t>
              </a:r>
              <a:r>
                <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rPr>
                <a:t> </a:t>
              </a:r>
              <a:r>
                <a:rPr lang="pt-PT" sz="1400" b="1" dirty="0" err="1">
                  <a:solidFill>
                    <a:srgbClr val="1E5260"/>
                  </a:solidFill>
                  <a:latin typeface="Century Gothic" panose="020B0502020202020204" pitchFamily="34" charset="0"/>
                  <a:ea typeface="Calibri" panose="020F0502020204030204" pitchFamily="34" charset="0"/>
                  <a:cs typeface="Times New Roman" panose="02020603050405020304" pitchFamily="18" charset="0"/>
                </a:rPr>
                <a:t>confidence</a:t>
              </a:r>
              <a:r>
                <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rPr>
                <a:t> </a:t>
              </a:r>
              <a:r>
                <a:rPr lang="pt-PT" sz="1400" b="1" dirty="0" err="1">
                  <a:solidFill>
                    <a:srgbClr val="1E5260"/>
                  </a:solidFill>
                  <a:latin typeface="Century Gothic" panose="020B0502020202020204" pitchFamily="34" charset="0"/>
                  <a:ea typeface="Calibri" panose="020F0502020204030204" pitchFamily="34" charset="0"/>
                  <a:cs typeface="Times New Roman" panose="02020603050405020304" pitchFamily="18" charset="0"/>
                </a:rPr>
                <a:t>variant</a:t>
              </a:r>
              <a:r>
                <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rPr>
                <a:t> </a:t>
              </a:r>
              <a:r>
                <a:rPr lang="pt-PT" sz="1400" b="1" dirty="0" err="1">
                  <a:solidFill>
                    <a:srgbClr val="1E5260"/>
                  </a:solidFill>
                  <a:latin typeface="Century Gothic" panose="020B0502020202020204" pitchFamily="34" charset="0"/>
                  <a:ea typeface="Calibri" panose="020F0502020204030204" pitchFamily="34" charset="0"/>
                  <a:cs typeface="Times New Roman" panose="02020603050405020304" pitchFamily="18" charset="0"/>
                </a:rPr>
                <a:t>calls</a:t>
              </a:r>
              <a:r>
                <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rPr>
                <a:t> </a:t>
              </a:r>
              <a:r>
                <a:rPr lang="pt-PT" sz="1400" b="1" dirty="0" err="1">
                  <a:solidFill>
                    <a:srgbClr val="1E5260"/>
                  </a:solidFill>
                  <a:latin typeface="Century Gothic" panose="020B0502020202020204" pitchFamily="34" charset="0"/>
                  <a:ea typeface="Calibri" panose="020F0502020204030204" pitchFamily="34" charset="0"/>
                  <a:cs typeface="Times New Roman" panose="02020603050405020304" pitchFamily="18" charset="0"/>
                </a:rPr>
                <a:t>selected</a:t>
              </a:r>
              <a:r>
                <a:rPr lang="pt-PT" sz="1400" b="1" dirty="0">
                  <a:solidFill>
                    <a:srgbClr val="1E5260"/>
                  </a:solidFill>
                  <a:latin typeface="Century Gothic" panose="020B0502020202020204" pitchFamily="34" charset="0"/>
                  <a:ea typeface="Calibri" panose="020F0502020204030204" pitchFamily="34" charset="0"/>
                  <a:cs typeface="Times New Roman" panose="02020603050405020304" pitchFamily="18" charset="0"/>
                </a:rPr>
                <a:t>!</a:t>
              </a:r>
              <a:endParaRPr lang="en-GB" sz="1000" i="1" dirty="0">
                <a:solidFill>
                  <a:srgbClr val="1E5260"/>
                </a:solidFill>
                <a:latin typeface="Century Gothic" panose="020B0502020202020204" pitchFamily="34" charset="0"/>
              </a:endParaRPr>
            </a:p>
          </p:txBody>
        </p:sp>
        <p:cxnSp>
          <p:nvCxnSpPr>
            <p:cNvPr id="64" name="Elbow Connector 63"/>
            <p:cNvCxnSpPr>
              <a:endCxn id="63" idx="1"/>
            </p:cNvCxnSpPr>
            <p:nvPr/>
          </p:nvCxnSpPr>
          <p:spPr>
            <a:xfrm rot="16200000" flipH="1">
              <a:off x="5048666" y="5710762"/>
              <a:ext cx="640835" cy="593368"/>
            </a:xfrm>
            <a:prstGeom prst="bentConnector2">
              <a:avLst/>
            </a:prstGeom>
            <a:ln w="12700">
              <a:solidFill>
                <a:srgbClr val="1E52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rot="10800000">
              <a:off x="7539065" y="6327865"/>
              <a:ext cx="624000" cy="3"/>
            </a:xfrm>
            <a:prstGeom prst="bentConnector3">
              <a:avLst>
                <a:gd name="adj1" fmla="val 50000"/>
              </a:avLst>
            </a:prstGeom>
            <a:ln w="12700">
              <a:solidFill>
                <a:srgbClr val="1E52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77" idx="2"/>
              <a:endCxn id="63" idx="0"/>
            </p:cNvCxnSpPr>
            <p:nvPr/>
          </p:nvCxnSpPr>
          <p:spPr>
            <a:xfrm flipH="1">
              <a:off x="6652872" y="5049653"/>
              <a:ext cx="2016" cy="539546"/>
            </a:xfrm>
            <a:prstGeom prst="straightConnector1">
              <a:avLst/>
            </a:prstGeom>
            <a:ln w="12700">
              <a:solidFill>
                <a:srgbClr val="1E5260"/>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6564984" y="6508414"/>
            <a:ext cx="2506729" cy="307777"/>
          </a:xfrm>
          <a:prstGeom prst="rect">
            <a:avLst/>
          </a:prstGeom>
          <a:noFill/>
        </p:spPr>
        <p:txBody>
          <a:bodyPr wrap="square" rtlCol="0">
            <a:spAutoFit/>
          </a:bodyPr>
          <a:lstStyle/>
          <a:p>
            <a:r>
              <a:rPr lang="en-US" sz="1400" dirty="0">
                <a:solidFill>
                  <a:schemeClr val="bg1">
                    <a:lumMod val="75000"/>
                  </a:schemeClr>
                </a:solidFill>
              </a:rPr>
              <a:t>Adapted from Patricia Oliveira</a:t>
            </a:r>
          </a:p>
        </p:txBody>
      </p:sp>
    </p:spTree>
    <p:extLst>
      <p:ext uri="{BB962C8B-B14F-4D97-AF65-F5344CB8AC3E}">
        <p14:creationId xmlns:p14="http://schemas.microsoft.com/office/powerpoint/2010/main" val="507639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Sequencing Technologies</a:t>
            </a:r>
          </a:p>
        </p:txBody>
      </p:sp>
      <p:pic>
        <p:nvPicPr>
          <p:cNvPr id="2" name="Picture 1"/>
          <p:cNvPicPr>
            <a:picLocks noChangeAspect="1"/>
          </p:cNvPicPr>
          <p:nvPr/>
        </p:nvPicPr>
        <p:blipFill rotWithShape="1">
          <a:blip r:embed="rId2"/>
          <a:srcRect l="29340" t="3938" r="39253" b="68906"/>
          <a:stretch/>
        </p:blipFill>
        <p:spPr>
          <a:xfrm>
            <a:off x="0" y="0"/>
            <a:ext cx="9111232" cy="6646985"/>
          </a:xfrm>
          <a:prstGeom prst="rect">
            <a:avLst/>
          </a:prstGeom>
        </p:spPr>
      </p:pic>
    </p:spTree>
    <p:extLst>
      <p:ext uri="{BB962C8B-B14F-4D97-AF65-F5344CB8AC3E}">
        <p14:creationId xmlns:p14="http://schemas.microsoft.com/office/powerpoint/2010/main" val="2267605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Single Nucleotide Variant detection</a:t>
            </a:r>
          </a:p>
        </p:txBody>
      </p:sp>
      <p:pic>
        <p:nvPicPr>
          <p:cNvPr id="4" name="Picture 3"/>
          <p:cNvPicPr>
            <a:picLocks noChangeAspect="1"/>
          </p:cNvPicPr>
          <p:nvPr/>
        </p:nvPicPr>
        <p:blipFill>
          <a:blip r:embed="rId2"/>
          <a:stretch>
            <a:fillRect/>
          </a:stretch>
        </p:blipFill>
        <p:spPr>
          <a:xfrm>
            <a:off x="1547188" y="1701800"/>
            <a:ext cx="6369112" cy="3293533"/>
          </a:xfrm>
          <a:prstGeom prst="rect">
            <a:avLst/>
          </a:prstGeom>
        </p:spPr>
      </p:pic>
      <p:sp>
        <p:nvSpPr>
          <p:cNvPr id="6" name="TextBox 5"/>
          <p:cNvSpPr txBox="1"/>
          <p:nvPr/>
        </p:nvSpPr>
        <p:spPr>
          <a:xfrm rot="16200000">
            <a:off x="7604652" y="3012643"/>
            <a:ext cx="2432095" cy="307777"/>
          </a:xfrm>
          <a:prstGeom prst="rect">
            <a:avLst/>
          </a:prstGeom>
          <a:noFill/>
        </p:spPr>
        <p:txBody>
          <a:bodyPr wrap="square" rtlCol="0">
            <a:spAutoFit/>
          </a:bodyPr>
          <a:lstStyle/>
          <a:p>
            <a:r>
              <a:rPr lang="en-US" sz="1400" dirty="0">
                <a:solidFill>
                  <a:schemeClr val="bg1">
                    <a:lumMod val="75000"/>
                  </a:schemeClr>
                </a:solidFill>
              </a:rPr>
              <a:t>Adapted from </a:t>
            </a:r>
            <a:r>
              <a:rPr lang="en-US" sz="1400" dirty="0" err="1">
                <a:solidFill>
                  <a:schemeClr val="bg1">
                    <a:lumMod val="75000"/>
                  </a:schemeClr>
                </a:solidFill>
              </a:rPr>
              <a:t>Illumina.com</a:t>
            </a:r>
            <a:endParaRPr lang="en-US" sz="1400" dirty="0">
              <a:solidFill>
                <a:schemeClr val="bg1">
                  <a:lumMod val="75000"/>
                </a:schemeClr>
              </a:solidFill>
            </a:endParaRPr>
          </a:p>
        </p:txBody>
      </p:sp>
    </p:spTree>
    <p:extLst>
      <p:ext uri="{BB962C8B-B14F-4D97-AF65-F5344CB8AC3E}">
        <p14:creationId xmlns:p14="http://schemas.microsoft.com/office/powerpoint/2010/main" val="2364111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Map reads to the genome (chr21)</a:t>
            </a:r>
          </a:p>
        </p:txBody>
      </p:sp>
      <p:sp>
        <p:nvSpPr>
          <p:cNvPr id="6" name="TextBox 5"/>
          <p:cNvSpPr txBox="1"/>
          <p:nvPr/>
        </p:nvSpPr>
        <p:spPr>
          <a:xfrm>
            <a:off x="235165" y="761493"/>
            <a:ext cx="8707624" cy="3046988"/>
          </a:xfrm>
          <a:prstGeom prst="rect">
            <a:avLst/>
          </a:prstGeom>
          <a:noFill/>
        </p:spPr>
        <p:txBody>
          <a:bodyPr wrap="square" rtlCol="0">
            <a:spAutoFit/>
          </a:bodyPr>
          <a:lstStyle/>
          <a:p>
            <a:pPr algn="just"/>
            <a:r>
              <a:rPr lang="en-US" sz="2000" dirty="0">
                <a:solidFill>
                  <a:srgbClr val="002A52"/>
                </a:solidFill>
              </a:rPr>
              <a:t>We will use a dataset from the 1000 Genomes Project. We will focus on the reads mapping on chr21.</a:t>
            </a:r>
          </a:p>
          <a:p>
            <a:pPr algn="just"/>
            <a:endParaRPr lang="en-US" sz="2000" dirty="0">
              <a:solidFill>
                <a:srgbClr val="002A52"/>
              </a:solidFill>
            </a:endParaRPr>
          </a:p>
          <a:p>
            <a:pPr algn="just"/>
            <a:r>
              <a:rPr lang="en-US" sz="2000" dirty="0">
                <a:solidFill>
                  <a:srgbClr val="002A52"/>
                </a:solidFill>
              </a:rPr>
              <a:t>Retrieve the file that contains the sequence from chr21 and the sequencing file with reads mapping on chr21 previously selected:</a:t>
            </a:r>
          </a:p>
          <a:p>
            <a:pPr algn="just"/>
            <a:endParaRPr lang="en-US" sz="2000" dirty="0">
              <a:solidFill>
                <a:srgbClr val="002A52"/>
              </a:solidFill>
            </a:endParaRPr>
          </a:p>
          <a:p>
            <a:pPr algn="just"/>
            <a:r>
              <a:rPr lang="de-DE" sz="2400" dirty="0">
                <a:solidFill>
                  <a:srgbClr val="FF0000"/>
                </a:solidFill>
                <a:hlinkClick r:id="rId2"/>
              </a:rPr>
              <a:t>https://www.dropbox.com/s/jyn94xo4aokdvup/dna.tar.gz?dl=0</a:t>
            </a:r>
            <a:endParaRPr lang="de-DE" sz="2400" dirty="0">
              <a:solidFill>
                <a:srgbClr val="FF0000"/>
              </a:solidFill>
            </a:endParaRPr>
          </a:p>
          <a:p>
            <a:pPr algn="just"/>
            <a:endParaRPr lang="de-DE" sz="2400" dirty="0">
              <a:solidFill>
                <a:srgbClr val="FF0000"/>
              </a:solidFill>
            </a:endParaRPr>
          </a:p>
          <a:p>
            <a:pPr algn="just"/>
            <a:endParaRPr lang="en-US" sz="2400" dirty="0">
              <a:solidFill>
                <a:srgbClr val="FF0000"/>
              </a:solidFill>
            </a:endParaRPr>
          </a:p>
        </p:txBody>
      </p:sp>
      <p:sp>
        <p:nvSpPr>
          <p:cNvPr id="10" name="Rectangle 9"/>
          <p:cNvSpPr/>
          <p:nvPr/>
        </p:nvSpPr>
        <p:spPr>
          <a:xfrm>
            <a:off x="235165" y="3479203"/>
            <a:ext cx="8644912" cy="195639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600" dirty="0">
                <a:solidFill>
                  <a:schemeClr val="tx1"/>
                </a:solidFill>
                <a:latin typeface="Courier"/>
                <a:cs typeface="Courier"/>
              </a:rPr>
              <a:t># Build an index for the sequence of </a:t>
            </a:r>
            <a:r>
              <a:rPr lang="en-US" sz="1600" dirty="0" err="1">
                <a:solidFill>
                  <a:schemeClr val="tx1"/>
                </a:solidFill>
                <a:latin typeface="Courier"/>
                <a:cs typeface="Courier"/>
              </a:rPr>
              <a:t>chr</a:t>
            </a:r>
            <a:r>
              <a:rPr lang="en-US" sz="1600" dirty="0">
                <a:solidFill>
                  <a:schemeClr val="tx1"/>
                </a:solidFill>
                <a:latin typeface="Courier"/>
                <a:cs typeface="Courier"/>
              </a:rPr>
              <a:t> 21</a:t>
            </a:r>
          </a:p>
          <a:p>
            <a:pPr algn="just"/>
            <a:r>
              <a:rPr lang="en-US" sz="1600" dirty="0">
                <a:solidFill>
                  <a:schemeClr val="tx1"/>
                </a:solidFill>
                <a:latin typeface="Courier"/>
                <a:cs typeface="Courier"/>
              </a:rPr>
              <a:t>$ </a:t>
            </a:r>
            <a:r>
              <a:rPr lang="en-US" sz="1600" dirty="0" err="1">
                <a:solidFill>
                  <a:schemeClr val="tx1"/>
                </a:solidFill>
                <a:latin typeface="Courier"/>
                <a:cs typeface="Courier"/>
              </a:rPr>
              <a:t>bwa</a:t>
            </a:r>
            <a:r>
              <a:rPr lang="en-US" sz="1600" dirty="0">
                <a:solidFill>
                  <a:schemeClr val="tx1"/>
                </a:solidFill>
                <a:latin typeface="Courier"/>
                <a:cs typeface="Courier"/>
              </a:rPr>
              <a:t> index 21.fa</a:t>
            </a:r>
          </a:p>
          <a:p>
            <a:pPr algn="just"/>
            <a:endParaRPr lang="en-US" sz="1600" dirty="0">
              <a:solidFill>
                <a:schemeClr val="tx1"/>
              </a:solidFill>
              <a:latin typeface="Courier"/>
              <a:cs typeface="Courier"/>
            </a:endParaRPr>
          </a:p>
          <a:p>
            <a:pPr algn="just"/>
            <a:r>
              <a:rPr lang="en-US" sz="1600" dirty="0">
                <a:solidFill>
                  <a:schemeClr val="tx1"/>
                </a:solidFill>
                <a:latin typeface="Courier"/>
                <a:cs typeface="Courier"/>
              </a:rPr>
              <a:t># align reads to reference sequence, getting genomic coordinates</a:t>
            </a:r>
          </a:p>
          <a:p>
            <a:pPr algn="just"/>
            <a:r>
              <a:rPr lang="en-US" sz="1600" dirty="0">
                <a:solidFill>
                  <a:schemeClr val="tx1"/>
                </a:solidFill>
                <a:latin typeface="Courier"/>
                <a:cs typeface="Courier"/>
              </a:rPr>
              <a:t>$ </a:t>
            </a:r>
            <a:r>
              <a:rPr lang="en-US" sz="1600" dirty="0" err="1">
                <a:solidFill>
                  <a:schemeClr val="tx1"/>
                </a:solidFill>
                <a:latin typeface="Courier"/>
                <a:cs typeface="Courier"/>
              </a:rPr>
              <a:t>bwa</a:t>
            </a:r>
            <a:r>
              <a:rPr lang="en-US" sz="1600" dirty="0">
                <a:solidFill>
                  <a:schemeClr val="tx1"/>
                </a:solidFill>
                <a:latin typeface="Courier"/>
                <a:cs typeface="Courier"/>
              </a:rPr>
              <a:t> </a:t>
            </a:r>
            <a:r>
              <a:rPr lang="en-US" sz="1600" dirty="0" err="1">
                <a:solidFill>
                  <a:schemeClr val="tx1"/>
                </a:solidFill>
                <a:latin typeface="Courier"/>
                <a:cs typeface="Courier"/>
              </a:rPr>
              <a:t>aln</a:t>
            </a:r>
            <a:r>
              <a:rPr lang="en-US" sz="1600" dirty="0">
                <a:solidFill>
                  <a:schemeClr val="tx1"/>
                </a:solidFill>
                <a:latin typeface="Courier"/>
                <a:cs typeface="Courier"/>
              </a:rPr>
              <a:t> 21.fa HG00154.chr21.fastq.gz &gt; HG00154.chr21.sai</a:t>
            </a:r>
          </a:p>
          <a:p>
            <a:pPr algn="just"/>
            <a:endParaRPr lang="en-US" sz="1600" dirty="0">
              <a:solidFill>
                <a:schemeClr val="tx1"/>
              </a:solidFill>
              <a:latin typeface="Courier"/>
              <a:cs typeface="Courier"/>
            </a:endParaRPr>
          </a:p>
        </p:txBody>
      </p:sp>
    </p:spTree>
    <p:extLst>
      <p:ext uri="{BB962C8B-B14F-4D97-AF65-F5344CB8AC3E}">
        <p14:creationId xmlns:p14="http://schemas.microsoft.com/office/powerpoint/2010/main" val="3565908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Generate a BAM file with alignments</a:t>
            </a:r>
          </a:p>
        </p:txBody>
      </p:sp>
      <p:sp>
        <p:nvSpPr>
          <p:cNvPr id="10" name="Rectangle 9"/>
          <p:cNvSpPr/>
          <p:nvPr/>
        </p:nvSpPr>
        <p:spPr>
          <a:xfrm>
            <a:off x="235165" y="997870"/>
            <a:ext cx="8644912" cy="504732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600" dirty="0">
                <a:solidFill>
                  <a:schemeClr val="tx1"/>
                </a:solidFill>
                <a:latin typeface="Courier"/>
                <a:cs typeface="Courier"/>
              </a:rPr>
              <a:t># create a </a:t>
            </a:r>
            <a:r>
              <a:rPr lang="en-US" sz="1600" dirty="0" err="1">
                <a:solidFill>
                  <a:schemeClr val="tx1"/>
                </a:solidFill>
                <a:latin typeface="Courier"/>
                <a:cs typeface="Courier"/>
              </a:rPr>
              <a:t>sam</a:t>
            </a:r>
            <a:r>
              <a:rPr lang="en-US" sz="1600" dirty="0">
                <a:solidFill>
                  <a:schemeClr val="tx1"/>
                </a:solidFill>
                <a:latin typeface="Courier"/>
                <a:cs typeface="Courier"/>
              </a:rPr>
              <a:t> file for mapped reads</a:t>
            </a:r>
          </a:p>
          <a:p>
            <a:pPr algn="just"/>
            <a:r>
              <a:rPr lang="en-US" sz="1600" dirty="0">
                <a:solidFill>
                  <a:schemeClr val="tx1"/>
                </a:solidFill>
                <a:latin typeface="Courier"/>
                <a:cs typeface="Courier"/>
              </a:rPr>
              <a:t>$ </a:t>
            </a:r>
            <a:r>
              <a:rPr lang="en-US" sz="1600" dirty="0" err="1">
                <a:solidFill>
                  <a:schemeClr val="tx1"/>
                </a:solidFill>
                <a:latin typeface="Courier"/>
                <a:cs typeface="Courier"/>
              </a:rPr>
              <a:t>bwa</a:t>
            </a:r>
            <a:r>
              <a:rPr lang="en-US" sz="1600" dirty="0">
                <a:solidFill>
                  <a:schemeClr val="tx1"/>
                </a:solidFill>
                <a:latin typeface="Courier"/>
                <a:cs typeface="Courier"/>
              </a:rPr>
              <a:t> </a:t>
            </a:r>
            <a:r>
              <a:rPr lang="en-US" sz="1600" dirty="0" err="1">
                <a:solidFill>
                  <a:schemeClr val="tx1"/>
                </a:solidFill>
                <a:latin typeface="Courier"/>
                <a:cs typeface="Courier"/>
              </a:rPr>
              <a:t>samse</a:t>
            </a:r>
            <a:r>
              <a:rPr lang="en-US" sz="1600" dirty="0">
                <a:solidFill>
                  <a:schemeClr val="tx1"/>
                </a:solidFill>
                <a:latin typeface="Courier"/>
                <a:cs typeface="Courier"/>
              </a:rPr>
              <a:t> -f HG00154.chr21.aln.sam 21.fa HG00154.chr21.sai HG00154.chr21.fastq.gz</a:t>
            </a:r>
          </a:p>
          <a:p>
            <a:pPr algn="just"/>
            <a:endParaRPr lang="en-US" sz="1600" dirty="0">
              <a:solidFill>
                <a:schemeClr val="tx1"/>
              </a:solidFill>
              <a:latin typeface="Courier"/>
              <a:cs typeface="Courier"/>
            </a:endParaRPr>
          </a:p>
          <a:p>
            <a:pPr algn="just"/>
            <a:endParaRPr lang="en-US" sz="1600" dirty="0">
              <a:solidFill>
                <a:schemeClr val="tx1"/>
              </a:solidFill>
              <a:latin typeface="Courier"/>
              <a:cs typeface="Courier"/>
            </a:endParaRPr>
          </a:p>
          <a:p>
            <a:pPr algn="just"/>
            <a:r>
              <a:rPr lang="en-US" sz="1600" dirty="0">
                <a:solidFill>
                  <a:schemeClr val="tx1"/>
                </a:solidFill>
                <a:latin typeface="Courier"/>
                <a:cs typeface="Courier"/>
              </a:rPr>
              <a:t># convert </a:t>
            </a:r>
            <a:r>
              <a:rPr lang="en-US" sz="1600" dirty="0" err="1">
                <a:solidFill>
                  <a:schemeClr val="tx1"/>
                </a:solidFill>
                <a:latin typeface="Courier"/>
                <a:cs typeface="Courier"/>
              </a:rPr>
              <a:t>sam</a:t>
            </a:r>
            <a:r>
              <a:rPr lang="en-US" sz="1600" dirty="0">
                <a:solidFill>
                  <a:schemeClr val="tx1"/>
                </a:solidFill>
                <a:latin typeface="Courier"/>
                <a:cs typeface="Courier"/>
              </a:rPr>
              <a:t> to bam</a:t>
            </a:r>
          </a:p>
          <a:p>
            <a:pPr algn="just"/>
            <a:r>
              <a:rPr lang="en-US" sz="1600" dirty="0">
                <a:solidFill>
                  <a:schemeClr val="tx1"/>
                </a:solidFill>
                <a:latin typeface="Courier"/>
                <a:cs typeface="Courier"/>
              </a:rPr>
              <a:t>$ </a:t>
            </a:r>
            <a:r>
              <a:rPr lang="en-US" sz="1600" dirty="0" err="1">
                <a:solidFill>
                  <a:schemeClr val="tx1"/>
                </a:solidFill>
                <a:latin typeface="Courier"/>
                <a:cs typeface="Courier"/>
              </a:rPr>
              <a:t>samtools</a:t>
            </a:r>
            <a:r>
              <a:rPr lang="en-US" sz="1600" dirty="0">
                <a:solidFill>
                  <a:schemeClr val="tx1"/>
                </a:solidFill>
                <a:latin typeface="Courier"/>
                <a:cs typeface="Courier"/>
              </a:rPr>
              <a:t> view -S HG00154.chr21.aln.sam -b &gt; HG00154.chr21.aln.bam</a:t>
            </a:r>
          </a:p>
          <a:p>
            <a:pPr algn="just"/>
            <a:endParaRPr lang="en-US" sz="1600" dirty="0">
              <a:solidFill>
                <a:schemeClr val="tx1"/>
              </a:solidFill>
              <a:latin typeface="Courier"/>
              <a:cs typeface="Courier"/>
            </a:endParaRPr>
          </a:p>
          <a:p>
            <a:pPr algn="just"/>
            <a:endParaRPr lang="en-US" sz="1600" dirty="0">
              <a:solidFill>
                <a:schemeClr val="tx1"/>
              </a:solidFill>
              <a:latin typeface="Courier"/>
              <a:cs typeface="Courier"/>
            </a:endParaRPr>
          </a:p>
          <a:p>
            <a:pPr algn="just"/>
            <a:r>
              <a:rPr lang="en-US" sz="1600" dirty="0">
                <a:solidFill>
                  <a:schemeClr val="tx1"/>
                </a:solidFill>
                <a:latin typeface="Courier"/>
                <a:cs typeface="Courier"/>
              </a:rPr>
              <a:t># sort by genomic coordinate</a:t>
            </a:r>
          </a:p>
          <a:p>
            <a:pPr algn="just"/>
            <a:r>
              <a:rPr lang="en-US" sz="1600" dirty="0">
                <a:solidFill>
                  <a:schemeClr val="tx1"/>
                </a:solidFill>
                <a:latin typeface="Courier"/>
                <a:cs typeface="Courier"/>
              </a:rPr>
              <a:t>$ </a:t>
            </a:r>
            <a:r>
              <a:rPr lang="en-US" sz="1600" dirty="0" err="1">
                <a:solidFill>
                  <a:schemeClr val="tx1"/>
                </a:solidFill>
                <a:latin typeface="Courier"/>
                <a:cs typeface="Courier"/>
              </a:rPr>
              <a:t>samtools</a:t>
            </a:r>
            <a:r>
              <a:rPr lang="en-US" sz="1600" dirty="0">
                <a:solidFill>
                  <a:schemeClr val="tx1"/>
                </a:solidFill>
                <a:latin typeface="Courier"/>
                <a:cs typeface="Courier"/>
              </a:rPr>
              <a:t> sort HG00154.chr21.aln.bam HG00154.chr21.aln.sort</a:t>
            </a:r>
          </a:p>
          <a:p>
            <a:pPr algn="just"/>
            <a:endParaRPr lang="en-US" sz="1600" dirty="0">
              <a:solidFill>
                <a:schemeClr val="tx1"/>
              </a:solidFill>
              <a:latin typeface="Courier"/>
              <a:cs typeface="Courier"/>
            </a:endParaRPr>
          </a:p>
          <a:p>
            <a:pPr algn="just"/>
            <a:endParaRPr lang="en-US" sz="1600" dirty="0">
              <a:solidFill>
                <a:schemeClr val="tx1"/>
              </a:solidFill>
              <a:latin typeface="Courier"/>
              <a:cs typeface="Courier"/>
            </a:endParaRPr>
          </a:p>
          <a:p>
            <a:pPr algn="just"/>
            <a:r>
              <a:rPr lang="en-US" sz="1600" dirty="0">
                <a:solidFill>
                  <a:schemeClr val="tx1"/>
                </a:solidFill>
                <a:latin typeface="Courier"/>
                <a:cs typeface="Courier"/>
              </a:rPr>
              <a:t># create index for the bam file</a:t>
            </a:r>
          </a:p>
          <a:p>
            <a:pPr algn="just"/>
            <a:r>
              <a:rPr lang="en-US" sz="1600" dirty="0">
                <a:solidFill>
                  <a:schemeClr val="tx1"/>
                </a:solidFill>
                <a:latin typeface="Courier"/>
                <a:cs typeface="Courier"/>
              </a:rPr>
              <a:t>$ </a:t>
            </a:r>
            <a:r>
              <a:rPr lang="en-US" sz="1600" dirty="0" err="1">
                <a:solidFill>
                  <a:schemeClr val="tx1"/>
                </a:solidFill>
                <a:latin typeface="Courier"/>
                <a:cs typeface="Courier"/>
              </a:rPr>
              <a:t>samtools</a:t>
            </a:r>
            <a:r>
              <a:rPr lang="en-US" sz="1600" dirty="0">
                <a:solidFill>
                  <a:schemeClr val="tx1"/>
                </a:solidFill>
                <a:latin typeface="Courier"/>
                <a:cs typeface="Courier"/>
              </a:rPr>
              <a:t> index HG00154.chr21.aln.sort.bam</a:t>
            </a:r>
          </a:p>
          <a:p>
            <a:pPr algn="just"/>
            <a:endParaRPr lang="en-US" sz="1600" dirty="0">
              <a:solidFill>
                <a:schemeClr val="tx1"/>
              </a:solidFill>
              <a:latin typeface="Courier"/>
              <a:cs typeface="Courier"/>
            </a:endParaRPr>
          </a:p>
          <a:p>
            <a:pPr algn="just"/>
            <a:endParaRPr lang="en-US" sz="1600" dirty="0">
              <a:solidFill>
                <a:schemeClr val="tx1"/>
              </a:solidFill>
              <a:latin typeface="Courier"/>
              <a:cs typeface="Courier"/>
            </a:endParaRPr>
          </a:p>
          <a:p>
            <a:pPr algn="just"/>
            <a:r>
              <a:rPr lang="en-US" sz="1600" dirty="0">
                <a:solidFill>
                  <a:schemeClr val="tx1"/>
                </a:solidFill>
                <a:latin typeface="Courier"/>
                <a:cs typeface="Courier"/>
              </a:rPr>
              <a:t># obtain alignment statistics</a:t>
            </a:r>
          </a:p>
          <a:p>
            <a:pPr algn="just"/>
            <a:r>
              <a:rPr lang="en-US" sz="1600" dirty="0">
                <a:solidFill>
                  <a:schemeClr val="tx1"/>
                </a:solidFill>
                <a:latin typeface="Courier"/>
                <a:cs typeface="Courier"/>
              </a:rPr>
              <a:t>$ </a:t>
            </a:r>
            <a:r>
              <a:rPr lang="en-US" sz="1600" dirty="0" err="1">
                <a:solidFill>
                  <a:schemeClr val="tx1"/>
                </a:solidFill>
                <a:latin typeface="Courier"/>
                <a:cs typeface="Courier"/>
              </a:rPr>
              <a:t>samtools</a:t>
            </a:r>
            <a:r>
              <a:rPr lang="en-US" sz="1600" dirty="0">
                <a:solidFill>
                  <a:schemeClr val="tx1"/>
                </a:solidFill>
                <a:latin typeface="Courier"/>
                <a:cs typeface="Courier"/>
              </a:rPr>
              <a:t> </a:t>
            </a:r>
            <a:r>
              <a:rPr lang="en-US" sz="1600" dirty="0" err="1">
                <a:solidFill>
                  <a:schemeClr val="tx1"/>
                </a:solidFill>
                <a:latin typeface="Courier"/>
                <a:cs typeface="Courier"/>
              </a:rPr>
              <a:t>flagstat</a:t>
            </a:r>
            <a:r>
              <a:rPr lang="en-US" sz="1600" dirty="0">
                <a:solidFill>
                  <a:schemeClr val="tx1"/>
                </a:solidFill>
                <a:latin typeface="Courier"/>
                <a:cs typeface="Courier"/>
              </a:rPr>
              <a:t> HG00154.chr21.aln.sort.bam</a:t>
            </a:r>
          </a:p>
          <a:p>
            <a:endParaRPr lang="cs-CZ" sz="1100" dirty="0">
              <a:solidFill>
                <a:schemeClr val="tx1"/>
              </a:solidFill>
              <a:latin typeface="Courier"/>
              <a:cs typeface="Courier"/>
            </a:endParaRPr>
          </a:p>
        </p:txBody>
      </p:sp>
    </p:spTree>
    <p:extLst>
      <p:ext uri="{BB962C8B-B14F-4D97-AF65-F5344CB8AC3E}">
        <p14:creationId xmlns:p14="http://schemas.microsoft.com/office/powerpoint/2010/main" val="3715246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Variant calling</a:t>
            </a:r>
          </a:p>
        </p:txBody>
      </p:sp>
      <p:sp>
        <p:nvSpPr>
          <p:cNvPr id="10" name="Rectangle 9"/>
          <p:cNvSpPr/>
          <p:nvPr/>
        </p:nvSpPr>
        <p:spPr>
          <a:xfrm>
            <a:off x="235165" y="997870"/>
            <a:ext cx="8644912" cy="174532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600" dirty="0">
                <a:solidFill>
                  <a:schemeClr val="tx1"/>
                </a:solidFill>
                <a:latin typeface="Courier"/>
                <a:cs typeface="Courier"/>
              </a:rPr>
              <a:t>#  Variant calling</a:t>
            </a:r>
          </a:p>
          <a:p>
            <a:pPr algn="just"/>
            <a:r>
              <a:rPr lang="en-US" sz="1600" dirty="0">
                <a:solidFill>
                  <a:schemeClr val="tx1"/>
                </a:solidFill>
                <a:latin typeface="Courier"/>
                <a:cs typeface="Courier"/>
              </a:rPr>
              <a:t>$ </a:t>
            </a:r>
            <a:r>
              <a:rPr lang="en-US" sz="1600" dirty="0" err="1">
                <a:solidFill>
                  <a:schemeClr val="tx1"/>
                </a:solidFill>
                <a:latin typeface="Courier"/>
                <a:cs typeface="Courier"/>
              </a:rPr>
              <a:t>samtools</a:t>
            </a:r>
            <a:r>
              <a:rPr lang="en-US" sz="1600" dirty="0">
                <a:solidFill>
                  <a:schemeClr val="tx1"/>
                </a:solidFill>
                <a:latin typeface="Courier"/>
                <a:cs typeface="Courier"/>
              </a:rPr>
              <a:t> </a:t>
            </a:r>
            <a:r>
              <a:rPr lang="en-US" sz="1600" dirty="0" err="1">
                <a:solidFill>
                  <a:schemeClr val="tx1"/>
                </a:solidFill>
                <a:latin typeface="Courier"/>
                <a:cs typeface="Courier"/>
              </a:rPr>
              <a:t>mpileup</a:t>
            </a:r>
            <a:r>
              <a:rPr lang="en-US" sz="1600" dirty="0">
                <a:solidFill>
                  <a:schemeClr val="tx1"/>
                </a:solidFill>
                <a:latin typeface="Courier"/>
                <a:cs typeface="Courier"/>
              </a:rPr>
              <a:t> -</a:t>
            </a:r>
            <a:r>
              <a:rPr lang="en-US" sz="1600" dirty="0" err="1">
                <a:solidFill>
                  <a:schemeClr val="tx1"/>
                </a:solidFill>
                <a:latin typeface="Courier"/>
                <a:cs typeface="Courier"/>
              </a:rPr>
              <a:t>uf</a:t>
            </a:r>
            <a:r>
              <a:rPr lang="en-US" sz="1600" dirty="0">
                <a:solidFill>
                  <a:schemeClr val="tx1"/>
                </a:solidFill>
                <a:latin typeface="Courier"/>
                <a:cs typeface="Courier"/>
              </a:rPr>
              <a:t> 21.fa HG00154.chr21.aln.sort.bam | </a:t>
            </a:r>
            <a:r>
              <a:rPr lang="en-US" sz="1600" dirty="0" err="1">
                <a:solidFill>
                  <a:schemeClr val="tx1"/>
                </a:solidFill>
                <a:latin typeface="Courier"/>
                <a:cs typeface="Courier"/>
              </a:rPr>
              <a:t>bcftools</a:t>
            </a:r>
            <a:r>
              <a:rPr lang="en-US" sz="1600" dirty="0">
                <a:solidFill>
                  <a:schemeClr val="tx1"/>
                </a:solidFill>
                <a:latin typeface="Courier"/>
                <a:cs typeface="Courier"/>
              </a:rPr>
              <a:t> view -</a:t>
            </a:r>
            <a:r>
              <a:rPr lang="en-US" sz="1600" dirty="0" err="1">
                <a:solidFill>
                  <a:schemeClr val="tx1"/>
                </a:solidFill>
                <a:latin typeface="Courier"/>
                <a:cs typeface="Courier"/>
              </a:rPr>
              <a:t>vcg</a:t>
            </a:r>
            <a:r>
              <a:rPr lang="en-US" sz="1600" dirty="0">
                <a:solidFill>
                  <a:schemeClr val="tx1"/>
                </a:solidFill>
                <a:latin typeface="Courier"/>
                <a:cs typeface="Courier"/>
              </a:rPr>
              <a:t> - &gt; HG00154.chr21.raw.vcf</a:t>
            </a:r>
          </a:p>
          <a:p>
            <a:pPr algn="just"/>
            <a:endParaRPr lang="en-US" sz="1600" dirty="0">
              <a:solidFill>
                <a:schemeClr val="tx1"/>
              </a:solidFill>
              <a:latin typeface="Courier"/>
              <a:cs typeface="Courier"/>
            </a:endParaRPr>
          </a:p>
          <a:p>
            <a:pPr algn="just"/>
            <a:r>
              <a:rPr lang="en-US" sz="1600" dirty="0">
                <a:solidFill>
                  <a:schemeClr val="tx1"/>
                </a:solidFill>
                <a:latin typeface="Courier"/>
                <a:cs typeface="Courier"/>
              </a:rPr>
              <a:t># Inspecting base-level alignments</a:t>
            </a:r>
          </a:p>
          <a:p>
            <a:pPr algn="just"/>
            <a:r>
              <a:rPr lang="en-US" sz="1600" dirty="0">
                <a:solidFill>
                  <a:schemeClr val="tx1"/>
                </a:solidFill>
                <a:latin typeface="Courier"/>
                <a:cs typeface="Courier"/>
              </a:rPr>
              <a:t>$ </a:t>
            </a:r>
            <a:r>
              <a:rPr lang="en-US" sz="1600" dirty="0" err="1">
                <a:solidFill>
                  <a:schemeClr val="tx1"/>
                </a:solidFill>
                <a:latin typeface="Courier"/>
                <a:cs typeface="Courier"/>
              </a:rPr>
              <a:t>samtools</a:t>
            </a:r>
            <a:r>
              <a:rPr lang="en-US" sz="1600" dirty="0">
                <a:solidFill>
                  <a:schemeClr val="tx1"/>
                </a:solidFill>
                <a:latin typeface="Courier"/>
                <a:cs typeface="Courier"/>
              </a:rPr>
              <a:t> </a:t>
            </a:r>
            <a:r>
              <a:rPr lang="en-US" sz="1600" dirty="0" err="1">
                <a:solidFill>
                  <a:schemeClr val="tx1"/>
                </a:solidFill>
                <a:latin typeface="Courier"/>
                <a:cs typeface="Courier"/>
              </a:rPr>
              <a:t>tview</a:t>
            </a:r>
            <a:r>
              <a:rPr lang="en-US" sz="1600" dirty="0">
                <a:solidFill>
                  <a:schemeClr val="tx1"/>
                </a:solidFill>
                <a:latin typeface="Courier"/>
                <a:cs typeface="Courier"/>
              </a:rPr>
              <a:t> HG00154.chr21.aln.sort.bam 21.fa -p 21:9417961</a:t>
            </a:r>
          </a:p>
          <a:p>
            <a:endParaRPr lang="cs-CZ" sz="1100" dirty="0">
              <a:solidFill>
                <a:schemeClr val="tx1"/>
              </a:solidFill>
              <a:latin typeface="Courier"/>
              <a:cs typeface="Courier"/>
            </a:endParaRPr>
          </a:p>
        </p:txBody>
      </p:sp>
    </p:spTree>
    <p:extLst>
      <p:ext uri="{BB962C8B-B14F-4D97-AF65-F5344CB8AC3E}">
        <p14:creationId xmlns:p14="http://schemas.microsoft.com/office/powerpoint/2010/main" val="23310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Exercises</a:t>
            </a:r>
          </a:p>
        </p:txBody>
      </p:sp>
      <p:sp>
        <p:nvSpPr>
          <p:cNvPr id="10" name="Rectangle 9"/>
          <p:cNvSpPr/>
          <p:nvPr/>
        </p:nvSpPr>
        <p:spPr>
          <a:xfrm>
            <a:off x="235165" y="997868"/>
            <a:ext cx="8644912" cy="4132931"/>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600" dirty="0">
                <a:solidFill>
                  <a:schemeClr val="tx1"/>
                </a:solidFill>
                <a:latin typeface="Courier"/>
                <a:cs typeface="Courier"/>
              </a:rPr>
              <a:t>Questions:   </a:t>
            </a:r>
          </a:p>
          <a:p>
            <a:pPr algn="just"/>
            <a:r>
              <a:rPr lang="en-US" sz="1600" dirty="0">
                <a:solidFill>
                  <a:schemeClr val="tx1"/>
                </a:solidFill>
                <a:latin typeface="Courier"/>
                <a:cs typeface="Courier"/>
              </a:rPr>
              <a:t>                             </a:t>
            </a:r>
          </a:p>
          <a:p>
            <a:pPr marL="400050" indent="-400050" algn="just">
              <a:buAutoNum type="romanLcParenR"/>
            </a:pPr>
            <a:r>
              <a:rPr lang="en-US" sz="1600" dirty="0">
                <a:solidFill>
                  <a:schemeClr val="tx1"/>
                </a:solidFill>
                <a:latin typeface="Courier"/>
                <a:cs typeface="Courier"/>
              </a:rPr>
              <a:t>How many SNPs were identified in your VCF file? Create a map (plot) of mutations (reference to alternative allele, </a:t>
            </a:r>
            <a:r>
              <a:rPr lang="en-US" sz="1600" dirty="0" err="1">
                <a:solidFill>
                  <a:schemeClr val="tx1"/>
                </a:solidFill>
                <a:latin typeface="Courier"/>
                <a:cs typeface="Courier"/>
              </a:rPr>
              <a:t>e.g</a:t>
            </a:r>
            <a:r>
              <a:rPr lang="en-US" sz="1600" dirty="0">
                <a:solidFill>
                  <a:schemeClr val="tx1"/>
                </a:solidFill>
                <a:latin typeface="Courier"/>
                <a:cs typeface="Courier"/>
              </a:rPr>
              <a:t> C &gt; A, G &gt; T, </a:t>
            </a:r>
            <a:r>
              <a:rPr lang="en-US" sz="1600" dirty="0" err="1">
                <a:solidFill>
                  <a:schemeClr val="tx1"/>
                </a:solidFill>
                <a:latin typeface="Courier"/>
                <a:cs typeface="Courier"/>
              </a:rPr>
              <a:t>etc</a:t>
            </a:r>
            <a:r>
              <a:rPr lang="en-US" sz="1600" dirty="0">
                <a:solidFill>
                  <a:schemeClr val="tx1"/>
                </a:solidFill>
                <a:latin typeface="Courier"/>
                <a:cs typeface="Courier"/>
              </a:rPr>
              <a:t>);</a:t>
            </a:r>
          </a:p>
          <a:p>
            <a:pPr marL="400050" indent="-400050" algn="just">
              <a:buAutoNum type="romanLcParenR"/>
            </a:pPr>
            <a:endParaRPr lang="en-US" sz="1600" dirty="0">
              <a:solidFill>
                <a:schemeClr val="tx1"/>
              </a:solidFill>
              <a:latin typeface="Courier"/>
              <a:cs typeface="Courier"/>
            </a:endParaRPr>
          </a:p>
          <a:p>
            <a:pPr algn="just"/>
            <a:r>
              <a:rPr lang="en-US" sz="1600" dirty="0">
                <a:solidFill>
                  <a:schemeClr val="tx1"/>
                </a:solidFill>
                <a:latin typeface="Courier"/>
                <a:cs typeface="Courier"/>
              </a:rPr>
              <a:t>ii) How many INDELs were identified in your VCF file? What are the average length of those </a:t>
            </a:r>
            <a:r>
              <a:rPr lang="en-US" sz="1600" dirty="0" err="1">
                <a:solidFill>
                  <a:schemeClr val="tx1"/>
                </a:solidFill>
                <a:latin typeface="Courier"/>
                <a:cs typeface="Courier"/>
              </a:rPr>
              <a:t>indels</a:t>
            </a:r>
            <a:r>
              <a:rPr lang="en-US" sz="1600" dirty="0">
                <a:solidFill>
                  <a:schemeClr val="tx1"/>
                </a:solidFill>
                <a:latin typeface="Courier"/>
                <a:cs typeface="Courier"/>
              </a:rPr>
              <a:t>;</a:t>
            </a:r>
          </a:p>
          <a:p>
            <a:pPr algn="just"/>
            <a:endParaRPr lang="en-US" sz="1600" dirty="0">
              <a:solidFill>
                <a:schemeClr val="tx1"/>
              </a:solidFill>
              <a:latin typeface="Courier"/>
              <a:cs typeface="Courier"/>
            </a:endParaRPr>
          </a:p>
          <a:p>
            <a:pPr algn="just"/>
            <a:r>
              <a:rPr lang="en-US" sz="1600" dirty="0">
                <a:solidFill>
                  <a:schemeClr val="tx1"/>
                </a:solidFill>
                <a:latin typeface="Courier"/>
                <a:cs typeface="Courier"/>
              </a:rPr>
              <a:t>iii) Plot the average quality of the variant calls;</a:t>
            </a:r>
          </a:p>
          <a:p>
            <a:pPr algn="just"/>
            <a:endParaRPr lang="en-US" sz="1600" dirty="0">
              <a:solidFill>
                <a:schemeClr val="tx1"/>
              </a:solidFill>
              <a:latin typeface="Courier"/>
              <a:cs typeface="Courier"/>
            </a:endParaRPr>
          </a:p>
          <a:p>
            <a:pPr algn="just"/>
            <a:r>
              <a:rPr lang="en-US" sz="1600" dirty="0">
                <a:solidFill>
                  <a:schemeClr val="tx1"/>
                </a:solidFill>
                <a:latin typeface="Courier"/>
                <a:cs typeface="Courier"/>
              </a:rPr>
              <a:t>iv) The allelic ratio (</a:t>
            </a:r>
            <a:r>
              <a:rPr lang="en-US" sz="1600" dirty="0" err="1">
                <a:solidFill>
                  <a:schemeClr val="tx1"/>
                </a:solidFill>
                <a:latin typeface="Courier"/>
                <a:cs typeface="Courier"/>
              </a:rPr>
              <a:t>ar</a:t>
            </a:r>
            <a:r>
              <a:rPr lang="en-US" sz="1600" dirty="0">
                <a:solidFill>
                  <a:schemeClr val="tx1"/>
                </a:solidFill>
                <a:latin typeface="Courier"/>
                <a:cs typeface="Courier"/>
              </a:rPr>
              <a:t>) of a variant is defined by the percentage of reads mapping on each allele: </a:t>
            </a:r>
            <a:r>
              <a:rPr lang="en-US" sz="1600" dirty="0" err="1">
                <a:solidFill>
                  <a:schemeClr val="tx1"/>
                </a:solidFill>
                <a:latin typeface="Courier"/>
                <a:cs typeface="Courier"/>
              </a:rPr>
              <a:t>ar</a:t>
            </a:r>
            <a:r>
              <a:rPr lang="en-US" sz="1600" dirty="0">
                <a:solidFill>
                  <a:schemeClr val="tx1"/>
                </a:solidFill>
                <a:latin typeface="Courier"/>
                <a:cs typeface="Courier"/>
              </a:rPr>
              <a:t> = #ref/ (#ref + #alt).</a:t>
            </a:r>
          </a:p>
          <a:p>
            <a:pPr algn="just"/>
            <a:r>
              <a:rPr lang="en-US" sz="1600" dirty="0">
                <a:solidFill>
                  <a:schemeClr val="tx1"/>
                </a:solidFill>
                <a:latin typeface="Courier"/>
                <a:cs typeface="Courier"/>
              </a:rPr>
              <a:t>Plot the distribution of the allelic ratio of all variants. Hint: do a scatter plot with </a:t>
            </a:r>
            <a:r>
              <a:rPr lang="en-US" sz="1600" dirty="0" err="1">
                <a:solidFill>
                  <a:schemeClr val="tx1"/>
                </a:solidFill>
                <a:latin typeface="Courier"/>
                <a:cs typeface="Courier"/>
              </a:rPr>
              <a:t>ar</a:t>
            </a:r>
            <a:r>
              <a:rPr lang="en-US" sz="1600" dirty="0">
                <a:solidFill>
                  <a:schemeClr val="tx1"/>
                </a:solidFill>
                <a:latin typeface="Courier"/>
                <a:cs typeface="Courier"/>
              </a:rPr>
              <a:t> in X-axis and 1-ar in the Y-axis</a:t>
            </a:r>
          </a:p>
        </p:txBody>
      </p:sp>
    </p:spTree>
    <p:extLst>
      <p:ext uri="{BB962C8B-B14F-4D97-AF65-F5344CB8AC3E}">
        <p14:creationId xmlns:p14="http://schemas.microsoft.com/office/powerpoint/2010/main" val="1074602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5864" y="6181446"/>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9144000" cy="2398889"/>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49410" y="1"/>
            <a:ext cx="8919882" cy="2088444"/>
          </a:xfrm>
        </p:spPr>
        <p:txBody>
          <a:bodyPr>
            <a:normAutofit/>
          </a:bodyPr>
          <a:lstStyle/>
          <a:p>
            <a:r>
              <a:rPr lang="en-US" dirty="0">
                <a:solidFill>
                  <a:schemeClr val="bg1"/>
                </a:solidFill>
              </a:rPr>
              <a:t>High-throughput</a:t>
            </a:r>
            <a:br>
              <a:rPr lang="en-US" dirty="0">
                <a:solidFill>
                  <a:schemeClr val="bg1"/>
                </a:solidFill>
              </a:rPr>
            </a:br>
            <a:r>
              <a:rPr lang="en-US" dirty="0">
                <a:solidFill>
                  <a:schemeClr val="bg1"/>
                </a:solidFill>
              </a:rPr>
              <a:t>Sequencing Assembly</a:t>
            </a:r>
          </a:p>
        </p:txBody>
      </p:sp>
      <p:sp>
        <p:nvSpPr>
          <p:cNvPr id="3" name="Subtitle 2"/>
          <p:cNvSpPr>
            <a:spLocks noGrp="1"/>
          </p:cNvSpPr>
          <p:nvPr>
            <p:ph type="subTitle" idx="1"/>
          </p:nvPr>
        </p:nvSpPr>
        <p:spPr>
          <a:xfrm>
            <a:off x="1210236" y="6181446"/>
            <a:ext cx="7186706" cy="571963"/>
          </a:xfrm>
        </p:spPr>
        <p:txBody>
          <a:bodyPr>
            <a:noAutofit/>
          </a:bodyPr>
          <a:lstStyle/>
          <a:p>
            <a:r>
              <a:rPr lang="pt-BR" sz="2800" dirty="0">
                <a:solidFill>
                  <a:schemeClr val="bg1"/>
                </a:solidFill>
              </a:rPr>
              <a:t>Algoritmos Avançados de Bioinformática</a:t>
            </a:r>
          </a:p>
          <a:p>
            <a:endParaRPr lang="pt-BR" sz="2800" dirty="0">
              <a:solidFill>
                <a:schemeClr val="bg1"/>
              </a:solidFill>
            </a:endParaRPr>
          </a:p>
        </p:txBody>
      </p:sp>
      <p:pic>
        <p:nvPicPr>
          <p:cNvPr id="4" name="Picture 3"/>
          <p:cNvPicPr>
            <a:picLocks noChangeAspect="1"/>
          </p:cNvPicPr>
          <p:nvPr/>
        </p:nvPicPr>
        <p:blipFill>
          <a:blip r:embed="rId2"/>
          <a:stretch>
            <a:fillRect/>
          </a:stretch>
        </p:blipFill>
        <p:spPr>
          <a:xfrm>
            <a:off x="3612916" y="3039744"/>
            <a:ext cx="2168409" cy="2075096"/>
          </a:xfrm>
          <a:prstGeom prst="rect">
            <a:avLst/>
          </a:prstGeom>
          <a:ln>
            <a:solidFill>
              <a:srgbClr val="002A52"/>
            </a:solidFill>
          </a:ln>
        </p:spPr>
      </p:pic>
      <p:sp>
        <p:nvSpPr>
          <p:cNvPr id="9" name="TextBox 8"/>
          <p:cNvSpPr txBox="1"/>
          <p:nvPr/>
        </p:nvSpPr>
        <p:spPr>
          <a:xfrm>
            <a:off x="149410" y="5778648"/>
            <a:ext cx="6218536" cy="307777"/>
          </a:xfrm>
          <a:prstGeom prst="rect">
            <a:avLst/>
          </a:prstGeom>
          <a:noFill/>
        </p:spPr>
        <p:txBody>
          <a:bodyPr wrap="square" rtlCol="0">
            <a:spAutoFit/>
          </a:bodyPr>
          <a:lstStyle/>
          <a:p>
            <a:r>
              <a:rPr lang="en-US" sz="1400" dirty="0">
                <a:solidFill>
                  <a:schemeClr val="bg1">
                    <a:lumMod val="50000"/>
                  </a:schemeClr>
                </a:solidFill>
              </a:rPr>
              <a:t>This course is adapted from the Bio-Linux Tutorial and </a:t>
            </a:r>
            <a:r>
              <a:rPr lang="en-US" sz="1400" dirty="0" err="1">
                <a:solidFill>
                  <a:schemeClr val="bg1">
                    <a:lumMod val="50000"/>
                  </a:schemeClr>
                </a:solidFill>
              </a:rPr>
              <a:t>Illumina.com</a:t>
            </a:r>
            <a:r>
              <a:rPr lang="en-US" sz="1400" dirty="0">
                <a:solidFill>
                  <a:schemeClr val="bg1">
                    <a:lumMod val="50000"/>
                  </a:schemeClr>
                </a:solidFill>
              </a:rPr>
              <a:t> documentation </a:t>
            </a:r>
          </a:p>
        </p:txBody>
      </p:sp>
    </p:spTree>
    <p:extLst>
      <p:ext uri="{BB962C8B-B14F-4D97-AF65-F5344CB8AC3E}">
        <p14:creationId xmlns:p14="http://schemas.microsoft.com/office/powerpoint/2010/main" val="2829449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65"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ubtitle 2"/>
          <p:cNvSpPr txBox="1">
            <a:spLocks/>
          </p:cNvSpPr>
          <p:nvPr/>
        </p:nvSpPr>
        <p:spPr>
          <a:xfrm>
            <a:off x="1017443" y="52295"/>
            <a:ext cx="7186706" cy="5719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solidFill>
                  <a:schemeClr val="bg1"/>
                </a:solidFill>
              </a:rPr>
              <a:t>Fragment Assembly in DNA sequencing</a:t>
            </a:r>
          </a:p>
        </p:txBody>
      </p:sp>
      <p:sp>
        <p:nvSpPr>
          <p:cNvPr id="6" name="TextBox 5"/>
          <p:cNvSpPr txBox="1"/>
          <p:nvPr/>
        </p:nvSpPr>
        <p:spPr>
          <a:xfrm>
            <a:off x="327553" y="951629"/>
            <a:ext cx="8726070" cy="5509200"/>
          </a:xfrm>
          <a:prstGeom prst="rect">
            <a:avLst/>
          </a:prstGeom>
          <a:noFill/>
        </p:spPr>
        <p:txBody>
          <a:bodyPr wrap="square" rtlCol="0">
            <a:spAutoFit/>
          </a:bodyPr>
          <a:lstStyle/>
          <a:p>
            <a:r>
              <a:rPr lang="en-US" sz="2200" dirty="0">
                <a:solidFill>
                  <a:srgbClr val="002A52"/>
                </a:solidFill>
              </a:rPr>
              <a:t>Fragment assembly is the task of reconstructing the entire genomic DNA sequence.</a:t>
            </a:r>
          </a:p>
          <a:p>
            <a:pPr marL="342900" indent="-342900">
              <a:buFont typeface="Courier New"/>
              <a:buChar char="o"/>
            </a:pPr>
            <a:endParaRPr lang="en-US" sz="2200" dirty="0">
              <a:solidFill>
                <a:srgbClr val="002A52"/>
              </a:solidFill>
            </a:endParaRPr>
          </a:p>
          <a:p>
            <a:r>
              <a:rPr lang="en-US" sz="2200" dirty="0">
                <a:solidFill>
                  <a:srgbClr val="002A52"/>
                </a:solidFill>
              </a:rPr>
              <a:t>Challenges:</a:t>
            </a:r>
          </a:p>
          <a:p>
            <a:r>
              <a:rPr lang="en-US" sz="2200" dirty="0">
                <a:solidFill>
                  <a:srgbClr val="002A52"/>
                </a:solidFill>
              </a:rPr>
              <a:t>	- Sequencing errors</a:t>
            </a:r>
          </a:p>
          <a:p>
            <a:r>
              <a:rPr lang="en-US" sz="2200" dirty="0">
                <a:solidFill>
                  <a:srgbClr val="002A52"/>
                </a:solidFill>
              </a:rPr>
              <a:t>		The error rate in DNA reads in current sequencing machines ranges from 1% to 3%.</a:t>
            </a:r>
          </a:p>
          <a:p>
            <a:endParaRPr lang="en-US" sz="2200" dirty="0">
              <a:solidFill>
                <a:srgbClr val="002A52"/>
              </a:solidFill>
            </a:endParaRPr>
          </a:p>
          <a:p>
            <a:r>
              <a:rPr lang="en-US" sz="2200" dirty="0">
                <a:solidFill>
                  <a:srgbClr val="002A52"/>
                </a:solidFill>
              </a:rPr>
              <a:t>	- Assignment of reads to one of two strands</a:t>
            </a:r>
          </a:p>
          <a:p>
            <a:r>
              <a:rPr lang="en-US" sz="2200" dirty="0">
                <a:solidFill>
                  <a:srgbClr val="002A52"/>
                </a:solidFill>
              </a:rPr>
              <a:t>		DNA is double-stranded, so reads can come from one of two strands</a:t>
            </a:r>
          </a:p>
          <a:p>
            <a:endParaRPr lang="en-US" sz="2200" dirty="0">
              <a:solidFill>
                <a:srgbClr val="002A52"/>
              </a:solidFill>
            </a:endParaRPr>
          </a:p>
          <a:p>
            <a:r>
              <a:rPr lang="en-US" sz="2200" dirty="0">
                <a:solidFill>
                  <a:srgbClr val="002A52"/>
                </a:solidFill>
              </a:rPr>
              <a:t>	- repeats in DNA (very hard problem)</a:t>
            </a:r>
          </a:p>
          <a:p>
            <a:r>
              <a:rPr lang="en-US" sz="2200" dirty="0">
                <a:solidFill>
                  <a:srgbClr val="002A52"/>
                </a:solidFill>
              </a:rPr>
              <a:t>		Depending on the species the genome sequence contains many repeated sequences, which can be as much as 50% of the entire genomes. Besides that it has many genes with duplicated sequences.</a:t>
            </a:r>
          </a:p>
        </p:txBody>
      </p:sp>
    </p:spTree>
    <p:extLst>
      <p:ext uri="{BB962C8B-B14F-4D97-AF65-F5344CB8AC3E}">
        <p14:creationId xmlns:p14="http://schemas.microsoft.com/office/powerpoint/2010/main" val="3121530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65"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ubtitle 2"/>
          <p:cNvSpPr txBox="1">
            <a:spLocks/>
          </p:cNvSpPr>
          <p:nvPr/>
        </p:nvSpPr>
        <p:spPr>
          <a:xfrm>
            <a:off x="738964" y="0"/>
            <a:ext cx="7693608" cy="5719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solidFill>
                  <a:schemeClr val="bg1"/>
                </a:solidFill>
              </a:rPr>
              <a:t>Assembly steps</a:t>
            </a:r>
          </a:p>
        </p:txBody>
      </p:sp>
      <p:sp>
        <p:nvSpPr>
          <p:cNvPr id="6" name="TextBox 5"/>
          <p:cNvSpPr txBox="1"/>
          <p:nvPr/>
        </p:nvSpPr>
        <p:spPr>
          <a:xfrm>
            <a:off x="252974" y="935680"/>
            <a:ext cx="8169832" cy="1908215"/>
          </a:xfrm>
          <a:prstGeom prst="rect">
            <a:avLst/>
          </a:prstGeom>
          <a:noFill/>
        </p:spPr>
        <p:txBody>
          <a:bodyPr wrap="square" rtlCol="0">
            <a:spAutoFit/>
          </a:bodyPr>
          <a:lstStyle/>
          <a:p>
            <a:r>
              <a:rPr lang="en-US" sz="2000" dirty="0">
                <a:solidFill>
                  <a:srgbClr val="002A52"/>
                </a:solidFill>
              </a:rPr>
              <a:t>Most of the fragment assembly algorithms consist of the following three steps:</a:t>
            </a:r>
          </a:p>
          <a:p>
            <a:endParaRPr lang="en-US" sz="2000" dirty="0">
              <a:solidFill>
                <a:srgbClr val="002A52"/>
              </a:solidFill>
            </a:endParaRPr>
          </a:p>
          <a:p>
            <a:pPr lvl="1"/>
            <a:r>
              <a:rPr lang="en-US" sz="2000" dirty="0">
                <a:solidFill>
                  <a:srgbClr val="002A52"/>
                </a:solidFill>
              </a:rPr>
              <a:t>1)	Overlap</a:t>
            </a:r>
          </a:p>
          <a:p>
            <a:pPr algn="just"/>
            <a:r>
              <a:rPr lang="en-US" sz="2000" dirty="0">
                <a:solidFill>
                  <a:srgbClr val="002A52"/>
                </a:solidFill>
              </a:rPr>
              <a:t>    		</a:t>
            </a:r>
            <a:r>
              <a:rPr lang="en-US" dirty="0">
                <a:solidFill>
                  <a:srgbClr val="002A52"/>
                </a:solidFill>
              </a:rPr>
              <a:t>Finding the potential overlapping reads. Due to sequencing errors a variation of a DP algorithm for this step;</a:t>
            </a:r>
          </a:p>
        </p:txBody>
      </p:sp>
      <p:pic>
        <p:nvPicPr>
          <p:cNvPr id="7" name="Picture 6"/>
          <p:cNvPicPr>
            <a:picLocks noChangeAspect="1"/>
          </p:cNvPicPr>
          <p:nvPr/>
        </p:nvPicPr>
        <p:blipFill>
          <a:blip r:embed="rId2"/>
          <a:stretch>
            <a:fillRect/>
          </a:stretch>
        </p:blipFill>
        <p:spPr>
          <a:xfrm>
            <a:off x="1236100" y="3077836"/>
            <a:ext cx="6350305" cy="2627158"/>
          </a:xfrm>
          <a:prstGeom prst="rect">
            <a:avLst/>
          </a:prstGeom>
        </p:spPr>
      </p:pic>
      <p:sp>
        <p:nvSpPr>
          <p:cNvPr id="8" name="TextBox 7"/>
          <p:cNvSpPr txBox="1"/>
          <p:nvPr/>
        </p:nvSpPr>
        <p:spPr>
          <a:xfrm>
            <a:off x="1375901" y="5678337"/>
            <a:ext cx="2432095" cy="307777"/>
          </a:xfrm>
          <a:prstGeom prst="rect">
            <a:avLst/>
          </a:prstGeom>
          <a:noFill/>
        </p:spPr>
        <p:txBody>
          <a:bodyPr wrap="square" rtlCol="0">
            <a:spAutoFit/>
          </a:bodyPr>
          <a:lstStyle/>
          <a:p>
            <a:r>
              <a:rPr lang="en-US" sz="1400" dirty="0">
                <a:solidFill>
                  <a:schemeClr val="bg1">
                    <a:lumMod val="75000"/>
                  </a:schemeClr>
                </a:solidFill>
              </a:rPr>
              <a:t>Adapted from </a:t>
            </a:r>
            <a:r>
              <a:rPr lang="en-US" sz="1400" dirty="0" err="1">
                <a:solidFill>
                  <a:schemeClr val="bg1">
                    <a:lumMod val="75000"/>
                  </a:schemeClr>
                </a:solidFill>
              </a:rPr>
              <a:t>Illumina.com</a:t>
            </a:r>
            <a:endParaRPr lang="en-US" sz="1400" dirty="0">
              <a:solidFill>
                <a:schemeClr val="bg1">
                  <a:lumMod val="75000"/>
                </a:schemeClr>
              </a:solidFill>
            </a:endParaRPr>
          </a:p>
        </p:txBody>
      </p:sp>
    </p:spTree>
    <p:extLst>
      <p:ext uri="{BB962C8B-B14F-4D97-AF65-F5344CB8AC3E}">
        <p14:creationId xmlns:p14="http://schemas.microsoft.com/office/powerpoint/2010/main" val="752542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ubtitle 2"/>
          <p:cNvSpPr txBox="1">
            <a:spLocks/>
          </p:cNvSpPr>
          <p:nvPr/>
        </p:nvSpPr>
        <p:spPr>
          <a:xfrm>
            <a:off x="600740" y="0"/>
            <a:ext cx="7822066" cy="5719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solidFill>
                  <a:schemeClr val="bg1"/>
                </a:solidFill>
              </a:rPr>
              <a:t>Assembly steps</a:t>
            </a:r>
          </a:p>
        </p:txBody>
      </p:sp>
      <p:sp>
        <p:nvSpPr>
          <p:cNvPr id="6" name="TextBox 5"/>
          <p:cNvSpPr txBox="1"/>
          <p:nvPr/>
        </p:nvSpPr>
        <p:spPr>
          <a:xfrm>
            <a:off x="243209" y="935680"/>
            <a:ext cx="8169832" cy="2185214"/>
          </a:xfrm>
          <a:prstGeom prst="rect">
            <a:avLst/>
          </a:prstGeom>
          <a:noFill/>
        </p:spPr>
        <p:txBody>
          <a:bodyPr wrap="square" rtlCol="0">
            <a:spAutoFit/>
          </a:bodyPr>
          <a:lstStyle/>
          <a:p>
            <a:r>
              <a:rPr lang="en-US" sz="2000" dirty="0">
                <a:solidFill>
                  <a:srgbClr val="002A52"/>
                </a:solidFill>
              </a:rPr>
              <a:t>Most of the fragment assembly algorithms consist of the following three steps:</a:t>
            </a:r>
          </a:p>
          <a:p>
            <a:endParaRPr lang="en-US" sz="2000" dirty="0">
              <a:solidFill>
                <a:srgbClr val="002A52"/>
              </a:solidFill>
            </a:endParaRPr>
          </a:p>
          <a:p>
            <a:pPr lvl="1"/>
            <a:r>
              <a:rPr lang="en-US" sz="2000" dirty="0">
                <a:solidFill>
                  <a:srgbClr val="002A52"/>
                </a:solidFill>
              </a:rPr>
              <a:t>2)	Layout</a:t>
            </a:r>
          </a:p>
          <a:p>
            <a:pPr algn="just"/>
            <a:r>
              <a:rPr lang="en-US" sz="2000" dirty="0">
                <a:solidFill>
                  <a:srgbClr val="002A52"/>
                </a:solidFill>
              </a:rPr>
              <a:t>    		</a:t>
            </a:r>
            <a:r>
              <a:rPr lang="en-US" dirty="0">
                <a:solidFill>
                  <a:srgbClr val="002A52"/>
                </a:solidFill>
              </a:rPr>
              <a:t>Constructing the layout consists in deciding if reads actually overlap (and their difference is due to sequencing errors) or they originate from repeat regions (repeats make layout problem very difficult). Mate pair reads help to alleviate this problem.</a:t>
            </a:r>
          </a:p>
        </p:txBody>
      </p:sp>
      <p:pic>
        <p:nvPicPr>
          <p:cNvPr id="7" name="Picture 6"/>
          <p:cNvPicPr>
            <a:picLocks noChangeAspect="1"/>
          </p:cNvPicPr>
          <p:nvPr/>
        </p:nvPicPr>
        <p:blipFill>
          <a:blip r:embed="rId2"/>
          <a:stretch>
            <a:fillRect/>
          </a:stretch>
        </p:blipFill>
        <p:spPr>
          <a:xfrm>
            <a:off x="1375901" y="3278466"/>
            <a:ext cx="5926951" cy="2104382"/>
          </a:xfrm>
          <a:prstGeom prst="rect">
            <a:avLst/>
          </a:prstGeom>
        </p:spPr>
      </p:pic>
      <p:sp>
        <p:nvSpPr>
          <p:cNvPr id="8" name="TextBox 7"/>
          <p:cNvSpPr txBox="1"/>
          <p:nvPr/>
        </p:nvSpPr>
        <p:spPr>
          <a:xfrm>
            <a:off x="1375901" y="5370560"/>
            <a:ext cx="2432095" cy="307777"/>
          </a:xfrm>
          <a:prstGeom prst="rect">
            <a:avLst/>
          </a:prstGeom>
          <a:noFill/>
        </p:spPr>
        <p:txBody>
          <a:bodyPr wrap="square" rtlCol="0">
            <a:spAutoFit/>
          </a:bodyPr>
          <a:lstStyle/>
          <a:p>
            <a:r>
              <a:rPr lang="en-US" sz="1400" dirty="0">
                <a:solidFill>
                  <a:schemeClr val="bg1">
                    <a:lumMod val="75000"/>
                  </a:schemeClr>
                </a:solidFill>
              </a:rPr>
              <a:t>Adapted from </a:t>
            </a:r>
            <a:r>
              <a:rPr lang="en-US" sz="1400" dirty="0" err="1">
                <a:solidFill>
                  <a:schemeClr val="bg1">
                    <a:lumMod val="75000"/>
                  </a:schemeClr>
                </a:solidFill>
              </a:rPr>
              <a:t>Illumina.com</a:t>
            </a:r>
            <a:endParaRPr lang="en-US" sz="1400" dirty="0">
              <a:solidFill>
                <a:schemeClr val="bg1">
                  <a:lumMod val="75000"/>
                </a:schemeClr>
              </a:solidFill>
            </a:endParaRPr>
          </a:p>
        </p:txBody>
      </p:sp>
      <p:sp>
        <p:nvSpPr>
          <p:cNvPr id="9" name="TextBox 8"/>
          <p:cNvSpPr txBox="1"/>
          <p:nvPr/>
        </p:nvSpPr>
        <p:spPr>
          <a:xfrm>
            <a:off x="3959413" y="4533161"/>
            <a:ext cx="698500" cy="338554"/>
          </a:xfrm>
          <a:prstGeom prst="rect">
            <a:avLst/>
          </a:prstGeom>
          <a:solidFill>
            <a:schemeClr val="bg1"/>
          </a:solidFill>
        </p:spPr>
        <p:txBody>
          <a:bodyPr wrap="square" rtlCol="0">
            <a:spAutoFit/>
          </a:bodyPr>
          <a:lstStyle/>
          <a:p>
            <a:pPr algn="r"/>
            <a:r>
              <a:rPr lang="en-US" sz="800" dirty="0">
                <a:solidFill>
                  <a:schemeClr val="bg1">
                    <a:lumMod val="50000"/>
                  </a:schemeClr>
                </a:solidFill>
              </a:rPr>
              <a:t>Assembled</a:t>
            </a:r>
          </a:p>
          <a:p>
            <a:pPr algn="r"/>
            <a:r>
              <a:rPr lang="en-US" sz="800" dirty="0">
                <a:solidFill>
                  <a:schemeClr val="bg1">
                    <a:lumMod val="50000"/>
                  </a:schemeClr>
                </a:solidFill>
              </a:rPr>
              <a:t>sequence</a:t>
            </a:r>
          </a:p>
        </p:txBody>
      </p:sp>
    </p:spTree>
    <p:extLst>
      <p:ext uri="{BB962C8B-B14F-4D97-AF65-F5344CB8AC3E}">
        <p14:creationId xmlns:p14="http://schemas.microsoft.com/office/powerpoint/2010/main" val="2612789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ubtitle 2"/>
          <p:cNvSpPr txBox="1">
            <a:spLocks/>
          </p:cNvSpPr>
          <p:nvPr/>
        </p:nvSpPr>
        <p:spPr>
          <a:xfrm>
            <a:off x="707065" y="0"/>
            <a:ext cx="7715741" cy="5719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solidFill>
                  <a:schemeClr val="bg1"/>
                </a:solidFill>
              </a:rPr>
              <a:t>Assembly steps</a:t>
            </a:r>
          </a:p>
        </p:txBody>
      </p:sp>
      <p:sp>
        <p:nvSpPr>
          <p:cNvPr id="6" name="TextBox 5"/>
          <p:cNvSpPr txBox="1"/>
          <p:nvPr/>
        </p:nvSpPr>
        <p:spPr>
          <a:xfrm>
            <a:off x="328270" y="781508"/>
            <a:ext cx="8169832" cy="5262979"/>
          </a:xfrm>
          <a:prstGeom prst="rect">
            <a:avLst/>
          </a:prstGeom>
          <a:noFill/>
        </p:spPr>
        <p:txBody>
          <a:bodyPr wrap="square" rtlCol="0">
            <a:spAutoFit/>
          </a:bodyPr>
          <a:lstStyle/>
          <a:p>
            <a:r>
              <a:rPr lang="en-US" sz="2400" dirty="0">
                <a:solidFill>
                  <a:srgbClr val="002A52"/>
                </a:solidFill>
              </a:rPr>
              <a:t>Most of the fragment assembly algorithms consist of the following three steps:</a:t>
            </a:r>
          </a:p>
          <a:p>
            <a:endParaRPr lang="en-US" sz="2400" dirty="0">
              <a:solidFill>
                <a:srgbClr val="002A52"/>
              </a:solidFill>
            </a:endParaRPr>
          </a:p>
          <a:p>
            <a:pPr lvl="1"/>
            <a:r>
              <a:rPr lang="en-US" sz="2400" dirty="0">
                <a:solidFill>
                  <a:srgbClr val="BFBFBF"/>
                </a:solidFill>
              </a:rPr>
              <a:t>1)	Overlap</a:t>
            </a:r>
          </a:p>
          <a:p>
            <a:pPr algn="just"/>
            <a:r>
              <a:rPr lang="en-US" sz="2400" dirty="0">
                <a:solidFill>
                  <a:srgbClr val="BFBFBF"/>
                </a:solidFill>
              </a:rPr>
              <a:t>    		</a:t>
            </a:r>
            <a:r>
              <a:rPr lang="en-US" sz="2000" dirty="0">
                <a:solidFill>
                  <a:srgbClr val="BFBFBF"/>
                </a:solidFill>
              </a:rPr>
              <a:t>Finding the potential overlapping reads. Due to sequencing errors a variation of a DP algorithm for this step;</a:t>
            </a:r>
          </a:p>
          <a:p>
            <a:pPr lvl="1"/>
            <a:r>
              <a:rPr lang="en-US" sz="2400" dirty="0">
                <a:solidFill>
                  <a:srgbClr val="BFBFBF"/>
                </a:solidFill>
              </a:rPr>
              <a:t>2)	Layout</a:t>
            </a:r>
          </a:p>
          <a:p>
            <a:pPr algn="just"/>
            <a:r>
              <a:rPr lang="en-US" sz="2400" dirty="0">
                <a:solidFill>
                  <a:srgbClr val="BFBFBF"/>
                </a:solidFill>
              </a:rPr>
              <a:t>    		</a:t>
            </a:r>
            <a:r>
              <a:rPr lang="en-US" sz="2000" dirty="0">
                <a:solidFill>
                  <a:srgbClr val="BFBFBF"/>
                </a:solidFill>
              </a:rPr>
              <a:t>Constructing the layout consists in deciding if reads actually overlap (and their difference is due to sequencing errors) or they originate from repeat regions (repeats make layout problem very difficult). Mate pair reads help to alleviate this problem.</a:t>
            </a:r>
          </a:p>
          <a:p>
            <a:pPr lvl="1"/>
            <a:r>
              <a:rPr lang="en-US" sz="2400" dirty="0">
                <a:solidFill>
                  <a:srgbClr val="002A52"/>
                </a:solidFill>
              </a:rPr>
              <a:t>3)	Consensus</a:t>
            </a:r>
          </a:p>
          <a:p>
            <a:pPr algn="just"/>
            <a:r>
              <a:rPr lang="en-US" sz="2400" dirty="0">
                <a:solidFill>
                  <a:srgbClr val="002A52"/>
                </a:solidFill>
              </a:rPr>
              <a:t>    			</a:t>
            </a:r>
            <a:r>
              <a:rPr lang="en-US" sz="2000" dirty="0">
                <a:solidFill>
                  <a:srgbClr val="002A52"/>
                </a:solidFill>
              </a:rPr>
              <a:t>Derive the final sequence from the layout by correcting errors in sequence reads (most frequent nucleotide in the layout given enough sequencing reads cover the region).</a:t>
            </a:r>
          </a:p>
        </p:txBody>
      </p:sp>
    </p:spTree>
    <p:extLst>
      <p:ext uri="{BB962C8B-B14F-4D97-AF65-F5344CB8AC3E}">
        <p14:creationId xmlns:p14="http://schemas.microsoft.com/office/powerpoint/2010/main" val="936191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Sequencing Technologies</a:t>
            </a:r>
          </a:p>
        </p:txBody>
      </p:sp>
      <p:pic>
        <p:nvPicPr>
          <p:cNvPr id="2" name="Picture 1"/>
          <p:cNvPicPr>
            <a:picLocks noChangeAspect="1"/>
          </p:cNvPicPr>
          <p:nvPr/>
        </p:nvPicPr>
        <p:blipFill rotWithShape="1">
          <a:blip r:embed="rId2"/>
          <a:srcRect l="29633" t="4020" r="39169" b="68215"/>
          <a:stretch/>
        </p:blipFill>
        <p:spPr>
          <a:xfrm>
            <a:off x="-1" y="0"/>
            <a:ext cx="9132641" cy="6858000"/>
          </a:xfrm>
          <a:prstGeom prst="rect">
            <a:avLst/>
          </a:prstGeom>
        </p:spPr>
      </p:pic>
    </p:spTree>
    <p:extLst>
      <p:ext uri="{BB962C8B-B14F-4D97-AF65-F5344CB8AC3E}">
        <p14:creationId xmlns:p14="http://schemas.microsoft.com/office/powerpoint/2010/main" val="2069574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973" y="766191"/>
            <a:ext cx="8549304" cy="400110"/>
          </a:xfrm>
          <a:prstGeom prst="rect">
            <a:avLst/>
          </a:prstGeom>
          <a:noFill/>
        </p:spPr>
        <p:txBody>
          <a:bodyPr wrap="square" rtlCol="0">
            <a:spAutoFit/>
          </a:bodyPr>
          <a:lstStyle/>
          <a:p>
            <a:r>
              <a:rPr lang="en-US" sz="2000" dirty="0">
                <a:solidFill>
                  <a:srgbClr val="002A52"/>
                </a:solidFill>
              </a:rPr>
              <a:t>Very simple assembly of some reads from a mitochondrial genome.</a:t>
            </a:r>
          </a:p>
        </p:txBody>
      </p:sp>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Assembly with Velvet and Abyss, QC</a:t>
            </a:r>
          </a:p>
        </p:txBody>
      </p:sp>
      <p:sp>
        <p:nvSpPr>
          <p:cNvPr id="5" name="Rectangle 4"/>
          <p:cNvSpPr/>
          <p:nvPr/>
        </p:nvSpPr>
        <p:spPr>
          <a:xfrm>
            <a:off x="395973" y="1517598"/>
            <a:ext cx="8026833" cy="77575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a:t>
            </a:r>
            <a:r>
              <a:rPr lang="en-US" sz="1600" dirty="0">
                <a:solidFill>
                  <a:srgbClr val="002A52"/>
                </a:solidFill>
              </a:rPr>
              <a:t>Prepare the data. Unzip the file.</a:t>
            </a:r>
            <a:endParaRPr lang="en-US" sz="1600" dirty="0">
              <a:solidFill>
                <a:schemeClr val="tx1"/>
              </a:solidFill>
              <a:latin typeface="Courier"/>
              <a:cs typeface="Courier"/>
            </a:endParaRPr>
          </a:p>
          <a:p>
            <a:r>
              <a:rPr lang="en-US" sz="1600" dirty="0">
                <a:solidFill>
                  <a:schemeClr val="tx1"/>
                </a:solidFill>
                <a:latin typeface="Courier"/>
                <a:cs typeface="Courier"/>
              </a:rPr>
              <a:t>$ cd </a:t>
            </a:r>
            <a:r>
              <a:rPr lang="en-US" sz="1600" dirty="0" err="1">
                <a:solidFill>
                  <a:schemeClr val="tx1"/>
                </a:solidFill>
                <a:latin typeface="Courier"/>
                <a:cs typeface="Courier"/>
              </a:rPr>
              <a:t>assembly_taster</a:t>
            </a:r>
            <a:endParaRPr lang="en-US" sz="1600" dirty="0">
              <a:solidFill>
                <a:schemeClr val="tx1"/>
              </a:solidFill>
              <a:latin typeface="Courier"/>
              <a:cs typeface="Courier"/>
            </a:endParaRPr>
          </a:p>
          <a:p>
            <a:r>
              <a:rPr lang="en-US" sz="1600" dirty="0">
                <a:solidFill>
                  <a:schemeClr val="tx1"/>
                </a:solidFill>
                <a:latin typeface="Courier"/>
                <a:cs typeface="Courier"/>
              </a:rPr>
              <a:t>$ </a:t>
            </a:r>
            <a:r>
              <a:rPr lang="en-US" sz="1600" dirty="0" err="1">
                <a:solidFill>
                  <a:schemeClr val="tx1"/>
                </a:solidFill>
                <a:latin typeface="Courier"/>
                <a:cs typeface="Courier"/>
              </a:rPr>
              <a:t>mkdir</a:t>
            </a:r>
            <a:r>
              <a:rPr lang="en-US" sz="1600" dirty="0">
                <a:solidFill>
                  <a:schemeClr val="tx1"/>
                </a:solidFill>
                <a:latin typeface="Courier"/>
                <a:cs typeface="Courier"/>
              </a:rPr>
              <a:t> results</a:t>
            </a:r>
          </a:p>
        </p:txBody>
      </p:sp>
      <p:sp>
        <p:nvSpPr>
          <p:cNvPr id="6" name="TextBox 5"/>
          <p:cNvSpPr txBox="1"/>
          <p:nvPr/>
        </p:nvSpPr>
        <p:spPr>
          <a:xfrm>
            <a:off x="395973" y="2629783"/>
            <a:ext cx="8549304" cy="400110"/>
          </a:xfrm>
          <a:prstGeom prst="rect">
            <a:avLst/>
          </a:prstGeom>
          <a:noFill/>
        </p:spPr>
        <p:txBody>
          <a:bodyPr wrap="square" rtlCol="0">
            <a:spAutoFit/>
          </a:bodyPr>
          <a:lstStyle/>
          <a:p>
            <a:r>
              <a:rPr lang="en-US" sz="2000" dirty="0">
                <a:solidFill>
                  <a:srgbClr val="002A52"/>
                </a:solidFill>
              </a:rPr>
              <a:t>Use </a:t>
            </a:r>
            <a:r>
              <a:rPr lang="en-US" sz="2000" dirty="0" err="1">
                <a:solidFill>
                  <a:srgbClr val="002A52"/>
                </a:solidFill>
              </a:rPr>
              <a:t>fastQC</a:t>
            </a:r>
            <a:r>
              <a:rPr lang="en-US" sz="2000" dirty="0">
                <a:solidFill>
                  <a:srgbClr val="002A52"/>
                </a:solidFill>
              </a:rPr>
              <a:t> for QC statistics and a quick graphical overview of the dataset.</a:t>
            </a:r>
          </a:p>
        </p:txBody>
      </p:sp>
      <p:sp>
        <p:nvSpPr>
          <p:cNvPr id="9" name="Rectangle 8"/>
          <p:cNvSpPr/>
          <p:nvPr/>
        </p:nvSpPr>
        <p:spPr>
          <a:xfrm>
            <a:off x="395973" y="3381189"/>
            <a:ext cx="8026833" cy="108202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Run </a:t>
            </a:r>
            <a:r>
              <a:rPr lang="en-US" sz="1600" dirty="0" err="1">
                <a:solidFill>
                  <a:schemeClr val="tx1"/>
                </a:solidFill>
                <a:latin typeface="Courier"/>
                <a:cs typeface="Courier"/>
              </a:rPr>
              <a:t>FastQC</a:t>
            </a:r>
            <a:r>
              <a:rPr lang="en-US" sz="1600" dirty="0">
                <a:solidFill>
                  <a:schemeClr val="tx1"/>
                </a:solidFill>
                <a:latin typeface="Courier"/>
                <a:cs typeface="Courier"/>
              </a:rPr>
              <a:t> on the dataset</a:t>
            </a:r>
          </a:p>
          <a:p>
            <a:r>
              <a:rPr lang="en-US" sz="1600" dirty="0">
                <a:solidFill>
                  <a:schemeClr val="tx1"/>
                </a:solidFill>
                <a:latin typeface="Courier"/>
                <a:cs typeface="Courier"/>
              </a:rPr>
              <a:t>$ </a:t>
            </a:r>
            <a:r>
              <a:rPr lang="en-US" sz="1600" dirty="0" err="1">
                <a:solidFill>
                  <a:schemeClr val="tx1"/>
                </a:solidFill>
                <a:latin typeface="Courier"/>
                <a:cs typeface="Courier"/>
              </a:rPr>
              <a:t>fastqc</a:t>
            </a:r>
            <a:r>
              <a:rPr lang="en-US" sz="1600" dirty="0">
                <a:solidFill>
                  <a:schemeClr val="tx1"/>
                </a:solidFill>
                <a:latin typeface="Courier"/>
                <a:cs typeface="Courier"/>
              </a:rPr>
              <a:t> -o results </a:t>
            </a:r>
            <a:r>
              <a:rPr lang="en-US" sz="1600" dirty="0" err="1">
                <a:solidFill>
                  <a:schemeClr val="tx1"/>
                </a:solidFill>
                <a:latin typeface="Courier"/>
                <a:cs typeface="Courier"/>
              </a:rPr>
              <a:t>mt_reads.fastq</a:t>
            </a:r>
            <a:endParaRPr lang="en-US" sz="1600" dirty="0">
              <a:solidFill>
                <a:schemeClr val="tx1"/>
              </a:solidFill>
              <a:latin typeface="Courier"/>
              <a:cs typeface="Courier"/>
            </a:endParaRPr>
          </a:p>
          <a:p>
            <a:endParaRPr lang="en-US" sz="1600" dirty="0">
              <a:solidFill>
                <a:schemeClr val="tx1"/>
              </a:solidFill>
              <a:latin typeface="Courier"/>
              <a:cs typeface="Courier"/>
            </a:endParaRPr>
          </a:p>
          <a:p>
            <a:r>
              <a:rPr lang="en-US" sz="1600" dirty="0">
                <a:solidFill>
                  <a:schemeClr val="tx1"/>
                </a:solidFill>
                <a:latin typeface="Courier"/>
                <a:cs typeface="Courier"/>
              </a:rPr>
              <a:t># open </a:t>
            </a:r>
            <a:r>
              <a:rPr lang="en-US" sz="1600" dirty="0" err="1">
                <a:solidFill>
                  <a:schemeClr val="tx1"/>
                </a:solidFill>
                <a:latin typeface="Courier"/>
                <a:cs typeface="Courier"/>
              </a:rPr>
              <a:t>report.html</a:t>
            </a:r>
            <a:r>
              <a:rPr lang="en-US" sz="1600" dirty="0">
                <a:solidFill>
                  <a:schemeClr val="tx1"/>
                </a:solidFill>
                <a:latin typeface="Courier"/>
                <a:cs typeface="Courier"/>
              </a:rPr>
              <a:t> in browser by double clicking</a:t>
            </a:r>
          </a:p>
        </p:txBody>
      </p:sp>
    </p:spTree>
    <p:extLst>
      <p:ext uri="{BB962C8B-B14F-4D97-AF65-F5344CB8AC3E}">
        <p14:creationId xmlns:p14="http://schemas.microsoft.com/office/powerpoint/2010/main" val="3563660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Barcoding/Multiplexing</a:t>
            </a:r>
          </a:p>
        </p:txBody>
      </p:sp>
      <p:pic>
        <p:nvPicPr>
          <p:cNvPr id="3" name="Picture 2"/>
          <p:cNvPicPr>
            <a:picLocks noChangeAspect="1"/>
          </p:cNvPicPr>
          <p:nvPr/>
        </p:nvPicPr>
        <p:blipFill>
          <a:blip r:embed="rId3"/>
          <a:stretch>
            <a:fillRect/>
          </a:stretch>
        </p:blipFill>
        <p:spPr>
          <a:xfrm>
            <a:off x="0" y="742583"/>
            <a:ext cx="9144000" cy="4266098"/>
          </a:xfrm>
          <a:prstGeom prst="rect">
            <a:avLst/>
          </a:prstGeom>
        </p:spPr>
      </p:pic>
      <p:sp>
        <p:nvSpPr>
          <p:cNvPr id="9" name="TextBox 8"/>
          <p:cNvSpPr txBox="1"/>
          <p:nvPr/>
        </p:nvSpPr>
        <p:spPr>
          <a:xfrm>
            <a:off x="215221" y="5008681"/>
            <a:ext cx="2432095" cy="307777"/>
          </a:xfrm>
          <a:prstGeom prst="rect">
            <a:avLst/>
          </a:prstGeom>
          <a:noFill/>
        </p:spPr>
        <p:txBody>
          <a:bodyPr wrap="square" rtlCol="0">
            <a:spAutoFit/>
          </a:bodyPr>
          <a:lstStyle/>
          <a:p>
            <a:r>
              <a:rPr lang="en-US" sz="1400" dirty="0">
                <a:solidFill>
                  <a:schemeClr val="bg1">
                    <a:lumMod val="75000"/>
                  </a:schemeClr>
                </a:solidFill>
              </a:rPr>
              <a:t>Adapted from </a:t>
            </a:r>
            <a:r>
              <a:rPr lang="en-US" sz="1400" dirty="0" err="1">
                <a:solidFill>
                  <a:schemeClr val="bg1">
                    <a:lumMod val="75000"/>
                  </a:schemeClr>
                </a:solidFill>
              </a:rPr>
              <a:t>Illumina.com</a:t>
            </a:r>
            <a:endParaRPr lang="en-US" sz="1400" dirty="0">
              <a:solidFill>
                <a:schemeClr val="bg1">
                  <a:lumMod val="75000"/>
                </a:schemeClr>
              </a:solidFill>
            </a:endParaRPr>
          </a:p>
        </p:txBody>
      </p:sp>
      <p:sp>
        <p:nvSpPr>
          <p:cNvPr id="6" name="TextBox 5"/>
          <p:cNvSpPr txBox="1"/>
          <p:nvPr/>
        </p:nvSpPr>
        <p:spPr>
          <a:xfrm>
            <a:off x="7904975" y="1604537"/>
            <a:ext cx="830148" cy="292388"/>
          </a:xfrm>
          <a:prstGeom prst="rect">
            <a:avLst/>
          </a:prstGeom>
          <a:solidFill>
            <a:schemeClr val="bg1"/>
          </a:solidFill>
        </p:spPr>
        <p:txBody>
          <a:bodyPr wrap="square" rtlCol="0">
            <a:spAutoFit/>
          </a:bodyPr>
          <a:lstStyle/>
          <a:p>
            <a:r>
              <a:rPr lang="en-US" sz="1300" dirty="0"/>
              <a:t>Assembly</a:t>
            </a:r>
          </a:p>
        </p:txBody>
      </p:sp>
      <p:sp>
        <p:nvSpPr>
          <p:cNvPr id="10" name="TextBox 9"/>
          <p:cNvSpPr txBox="1"/>
          <p:nvPr/>
        </p:nvSpPr>
        <p:spPr>
          <a:xfrm>
            <a:off x="394995" y="5395253"/>
            <a:ext cx="8549304" cy="1015663"/>
          </a:xfrm>
          <a:prstGeom prst="rect">
            <a:avLst/>
          </a:prstGeom>
          <a:noFill/>
        </p:spPr>
        <p:txBody>
          <a:bodyPr wrap="square" rtlCol="0">
            <a:spAutoFit/>
          </a:bodyPr>
          <a:lstStyle/>
          <a:p>
            <a:r>
              <a:rPr lang="en-US" sz="2000" dirty="0"/>
              <a:t>Multiplexing allows that more samples to be pooled and sequenced simultaneously during a single sequencing run. </a:t>
            </a:r>
          </a:p>
          <a:p>
            <a:r>
              <a:rPr lang="en-US" sz="2000" dirty="0"/>
              <a:t>This techniques reduces the cost and the time of analysis.</a:t>
            </a:r>
          </a:p>
        </p:txBody>
      </p:sp>
    </p:spTree>
    <p:extLst>
      <p:ext uri="{BB962C8B-B14F-4D97-AF65-F5344CB8AC3E}">
        <p14:creationId xmlns:p14="http://schemas.microsoft.com/office/powerpoint/2010/main" val="3432347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err="1">
                <a:solidFill>
                  <a:schemeClr val="bg1"/>
                </a:solidFill>
              </a:rPr>
              <a:t>Demultiplexing</a:t>
            </a:r>
            <a:r>
              <a:rPr lang="en-US" sz="2800" dirty="0">
                <a:solidFill>
                  <a:schemeClr val="bg1"/>
                </a:solidFill>
              </a:rPr>
              <a:t> and Trimming</a:t>
            </a:r>
          </a:p>
        </p:txBody>
      </p:sp>
      <p:sp>
        <p:nvSpPr>
          <p:cNvPr id="5" name="Rectangle 4"/>
          <p:cNvSpPr/>
          <p:nvPr/>
        </p:nvSpPr>
        <p:spPr>
          <a:xfrm>
            <a:off x="395973" y="1547044"/>
            <a:ext cx="8026833" cy="171073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a:t>
            </a:r>
            <a:r>
              <a:rPr lang="en-US" sz="1600" dirty="0" err="1">
                <a:solidFill>
                  <a:schemeClr val="tx1"/>
                </a:solidFill>
                <a:latin typeface="Courier"/>
                <a:cs typeface="Courier"/>
              </a:rPr>
              <a:t>fastx</a:t>
            </a:r>
            <a:r>
              <a:rPr lang="en-US" sz="1600" dirty="0">
                <a:solidFill>
                  <a:schemeClr val="tx1"/>
                </a:solidFill>
                <a:latin typeface="Courier"/>
                <a:cs typeface="Courier"/>
              </a:rPr>
              <a:t> splitter splits </a:t>
            </a:r>
            <a:r>
              <a:rPr lang="en-US" sz="1600" dirty="0" err="1">
                <a:solidFill>
                  <a:schemeClr val="tx1"/>
                </a:solidFill>
                <a:latin typeface="Courier"/>
                <a:cs typeface="Courier"/>
              </a:rPr>
              <a:t>mt_reads.fastq</a:t>
            </a:r>
            <a:r>
              <a:rPr lang="en-US" sz="1600" dirty="0">
                <a:solidFill>
                  <a:schemeClr val="tx1"/>
                </a:solidFill>
                <a:latin typeface="Courier"/>
                <a:cs typeface="Courier"/>
              </a:rPr>
              <a:t> by barcode.</a:t>
            </a:r>
          </a:p>
          <a:p>
            <a:r>
              <a:rPr lang="en-US" sz="1600" dirty="0">
                <a:solidFill>
                  <a:schemeClr val="tx1"/>
                </a:solidFill>
                <a:latin typeface="Courier"/>
                <a:cs typeface="Courier"/>
              </a:rPr>
              <a:t># --</a:t>
            </a:r>
            <a:r>
              <a:rPr lang="en-US" sz="1600" dirty="0" err="1">
                <a:solidFill>
                  <a:schemeClr val="tx1"/>
                </a:solidFill>
                <a:latin typeface="Courier"/>
                <a:cs typeface="Courier"/>
              </a:rPr>
              <a:t>bol</a:t>
            </a:r>
            <a:r>
              <a:rPr lang="en-US" sz="1600" dirty="0">
                <a:solidFill>
                  <a:schemeClr val="tx1"/>
                </a:solidFill>
                <a:latin typeface="Courier"/>
                <a:cs typeface="Courier"/>
              </a:rPr>
              <a:t> indicates that the barcodes are at the 5’ end.</a:t>
            </a:r>
          </a:p>
          <a:p>
            <a:r>
              <a:rPr lang="en-US" sz="1600" dirty="0">
                <a:solidFill>
                  <a:schemeClr val="tx1"/>
                </a:solidFill>
                <a:latin typeface="Courier"/>
                <a:cs typeface="Courier"/>
              </a:rPr>
              <a:t># Note the following command should be typed on a single line:</a:t>
            </a:r>
          </a:p>
          <a:p>
            <a:endParaRPr lang="en-US" sz="1600" dirty="0">
              <a:solidFill>
                <a:schemeClr val="tx1"/>
              </a:solidFill>
              <a:latin typeface="Courier"/>
              <a:cs typeface="Courier"/>
            </a:endParaRPr>
          </a:p>
          <a:p>
            <a:r>
              <a:rPr lang="en-US" sz="1600" dirty="0">
                <a:solidFill>
                  <a:schemeClr val="tx1"/>
                </a:solidFill>
                <a:latin typeface="Courier"/>
                <a:cs typeface="Courier"/>
              </a:rPr>
              <a:t>$ </a:t>
            </a:r>
            <a:r>
              <a:rPr lang="en-US" sz="1600" dirty="0" err="1">
                <a:solidFill>
                  <a:schemeClr val="tx1"/>
                </a:solidFill>
                <a:latin typeface="Courier"/>
                <a:cs typeface="Courier"/>
              </a:rPr>
              <a:t>fastx_barcode_splitter.pl</a:t>
            </a:r>
            <a:r>
              <a:rPr lang="en-US" sz="1600" dirty="0">
                <a:solidFill>
                  <a:schemeClr val="tx1"/>
                </a:solidFill>
                <a:latin typeface="Courier"/>
                <a:cs typeface="Courier"/>
              </a:rPr>
              <a:t> &lt; </a:t>
            </a:r>
            <a:r>
              <a:rPr lang="en-US" sz="1600" dirty="0" err="1">
                <a:solidFill>
                  <a:schemeClr val="tx1"/>
                </a:solidFill>
                <a:latin typeface="Courier"/>
                <a:cs typeface="Courier"/>
              </a:rPr>
              <a:t>mt_reads.fastq</a:t>
            </a:r>
            <a:r>
              <a:rPr lang="en-US" sz="1600" dirty="0">
                <a:solidFill>
                  <a:schemeClr val="tx1"/>
                </a:solidFill>
                <a:latin typeface="Courier"/>
                <a:cs typeface="Courier"/>
              </a:rPr>
              <a:t> --</a:t>
            </a:r>
            <a:r>
              <a:rPr lang="en-US" sz="1600" dirty="0" err="1">
                <a:solidFill>
                  <a:schemeClr val="tx1"/>
                </a:solidFill>
                <a:latin typeface="Courier"/>
                <a:cs typeface="Courier"/>
              </a:rPr>
              <a:t>bcfile</a:t>
            </a:r>
            <a:r>
              <a:rPr lang="en-US" sz="1600" dirty="0">
                <a:solidFill>
                  <a:schemeClr val="tx1"/>
                </a:solidFill>
                <a:latin typeface="Courier"/>
                <a:cs typeface="Courier"/>
              </a:rPr>
              <a:t> </a:t>
            </a:r>
            <a:r>
              <a:rPr lang="en-US" sz="1600" dirty="0" err="1">
                <a:solidFill>
                  <a:schemeClr val="tx1"/>
                </a:solidFill>
                <a:latin typeface="Courier"/>
                <a:cs typeface="Courier"/>
              </a:rPr>
              <a:t>mt_barcodes.txt</a:t>
            </a:r>
            <a:r>
              <a:rPr lang="en-US" sz="1600" dirty="0">
                <a:solidFill>
                  <a:schemeClr val="tx1"/>
                </a:solidFill>
                <a:latin typeface="Courier"/>
                <a:cs typeface="Courier"/>
              </a:rPr>
              <a:t> --</a:t>
            </a:r>
            <a:r>
              <a:rPr lang="en-US" sz="1600" dirty="0" err="1">
                <a:solidFill>
                  <a:schemeClr val="tx1"/>
                </a:solidFill>
                <a:latin typeface="Courier"/>
                <a:cs typeface="Courier"/>
              </a:rPr>
              <a:t>bol</a:t>
            </a:r>
            <a:r>
              <a:rPr lang="en-US" sz="1600" dirty="0">
                <a:solidFill>
                  <a:schemeClr val="tx1"/>
                </a:solidFill>
                <a:latin typeface="Courier"/>
                <a:cs typeface="Courier"/>
              </a:rPr>
              <a:t> --suffix .</a:t>
            </a:r>
            <a:r>
              <a:rPr lang="en-US" sz="1600" dirty="0" err="1">
                <a:solidFill>
                  <a:schemeClr val="tx1"/>
                </a:solidFill>
                <a:latin typeface="Courier"/>
                <a:cs typeface="Courier"/>
              </a:rPr>
              <a:t>fastq</a:t>
            </a:r>
            <a:r>
              <a:rPr lang="en-US" sz="1600" dirty="0">
                <a:solidFill>
                  <a:schemeClr val="tx1"/>
                </a:solidFill>
                <a:latin typeface="Courier"/>
                <a:cs typeface="Courier"/>
              </a:rPr>
              <a:t> --prefix results/</a:t>
            </a:r>
          </a:p>
        </p:txBody>
      </p:sp>
      <p:sp>
        <p:nvSpPr>
          <p:cNvPr id="11" name="TextBox 10"/>
          <p:cNvSpPr txBox="1"/>
          <p:nvPr/>
        </p:nvSpPr>
        <p:spPr>
          <a:xfrm>
            <a:off x="395973" y="4136593"/>
            <a:ext cx="8549304" cy="707886"/>
          </a:xfrm>
          <a:prstGeom prst="rect">
            <a:avLst/>
          </a:prstGeom>
          <a:noFill/>
        </p:spPr>
        <p:txBody>
          <a:bodyPr wrap="square" rtlCol="0">
            <a:spAutoFit/>
          </a:bodyPr>
          <a:lstStyle/>
          <a:p>
            <a:r>
              <a:rPr lang="en-US" sz="2000" dirty="0"/>
              <a:t>Trimming removes the barcodes sequences corresponding to the multiplexing adaptor from the beginning or end of the read.</a:t>
            </a:r>
          </a:p>
        </p:txBody>
      </p:sp>
      <p:sp>
        <p:nvSpPr>
          <p:cNvPr id="12" name="Rectangle 11"/>
          <p:cNvSpPr/>
          <p:nvPr/>
        </p:nvSpPr>
        <p:spPr>
          <a:xfrm>
            <a:off x="395973" y="5145818"/>
            <a:ext cx="8026833" cy="60267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de-DE" sz="1600" dirty="0">
                <a:solidFill>
                  <a:schemeClr val="tx1"/>
                </a:solidFill>
                <a:latin typeface="Courier"/>
                <a:cs typeface="Courier"/>
              </a:rPr>
              <a:t>$ cd </a:t>
            </a:r>
            <a:r>
              <a:rPr lang="de-DE" sz="1600" dirty="0" err="1">
                <a:solidFill>
                  <a:schemeClr val="tx1"/>
                </a:solidFill>
                <a:latin typeface="Courier"/>
                <a:cs typeface="Courier"/>
              </a:rPr>
              <a:t>results</a:t>
            </a:r>
            <a:endParaRPr lang="de-DE" sz="1600" dirty="0">
              <a:solidFill>
                <a:schemeClr val="tx1"/>
              </a:solidFill>
              <a:latin typeface="Courier"/>
              <a:cs typeface="Courier"/>
            </a:endParaRPr>
          </a:p>
          <a:p>
            <a:r>
              <a:rPr lang="de-DE" sz="1600" dirty="0">
                <a:solidFill>
                  <a:schemeClr val="tx1"/>
                </a:solidFill>
                <a:latin typeface="Courier"/>
                <a:cs typeface="Courier"/>
              </a:rPr>
              <a:t>$ </a:t>
            </a:r>
            <a:r>
              <a:rPr lang="de-DE" sz="1600" dirty="0" err="1">
                <a:solidFill>
                  <a:schemeClr val="tx1"/>
                </a:solidFill>
                <a:latin typeface="Courier"/>
                <a:cs typeface="Courier"/>
              </a:rPr>
              <a:t>fastx_trimmer</a:t>
            </a:r>
            <a:r>
              <a:rPr lang="de-DE" sz="1600" dirty="0">
                <a:solidFill>
                  <a:schemeClr val="tx1"/>
                </a:solidFill>
                <a:latin typeface="Courier"/>
                <a:cs typeface="Courier"/>
              </a:rPr>
              <a:t> -i mt1.fastq -f 8 -o trimmed_mt1.fastq -Q33</a:t>
            </a:r>
          </a:p>
          <a:p>
            <a:endParaRPr lang="de-DE" sz="1600" dirty="0">
              <a:solidFill>
                <a:schemeClr val="tx1"/>
              </a:solidFill>
              <a:latin typeface="Courier"/>
              <a:cs typeface="Courier"/>
            </a:endParaRPr>
          </a:p>
        </p:txBody>
      </p:sp>
      <p:sp>
        <p:nvSpPr>
          <p:cNvPr id="9" name="TextBox 8"/>
          <p:cNvSpPr txBox="1"/>
          <p:nvPr/>
        </p:nvSpPr>
        <p:spPr>
          <a:xfrm>
            <a:off x="395973" y="811903"/>
            <a:ext cx="8549304" cy="400110"/>
          </a:xfrm>
          <a:prstGeom prst="rect">
            <a:avLst/>
          </a:prstGeom>
          <a:noFill/>
        </p:spPr>
        <p:txBody>
          <a:bodyPr wrap="square" rtlCol="0">
            <a:spAutoFit/>
          </a:bodyPr>
          <a:lstStyle/>
          <a:p>
            <a:r>
              <a:rPr lang="en-US" sz="2000" dirty="0"/>
              <a:t>De-multiplexing based on the adaptor sequence:</a:t>
            </a:r>
          </a:p>
        </p:txBody>
      </p:sp>
    </p:spTree>
    <p:extLst>
      <p:ext uri="{BB962C8B-B14F-4D97-AF65-F5344CB8AC3E}">
        <p14:creationId xmlns:p14="http://schemas.microsoft.com/office/powerpoint/2010/main" val="1033896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Quality Filtering</a:t>
            </a:r>
          </a:p>
        </p:txBody>
      </p:sp>
      <p:sp>
        <p:nvSpPr>
          <p:cNvPr id="5" name="Rectangle 4"/>
          <p:cNvSpPr/>
          <p:nvPr/>
        </p:nvSpPr>
        <p:spPr>
          <a:xfrm>
            <a:off x="395973" y="1387379"/>
            <a:ext cx="8026833" cy="92361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pt-BR" sz="1600" dirty="0">
                <a:solidFill>
                  <a:schemeClr val="tx1"/>
                </a:solidFill>
                <a:latin typeface="Courier"/>
                <a:cs typeface="Courier"/>
              </a:rPr>
              <a:t>$ </a:t>
            </a:r>
            <a:r>
              <a:rPr lang="pt-BR" sz="1600" dirty="0" err="1">
                <a:solidFill>
                  <a:schemeClr val="tx1"/>
                </a:solidFill>
                <a:latin typeface="Courier"/>
                <a:cs typeface="Courier"/>
              </a:rPr>
              <a:t>fastq_quality_filter</a:t>
            </a:r>
            <a:r>
              <a:rPr lang="pt-BR" sz="1600" dirty="0">
                <a:solidFill>
                  <a:schemeClr val="tx1"/>
                </a:solidFill>
                <a:latin typeface="Courier"/>
                <a:cs typeface="Courier"/>
              </a:rPr>
              <a:t> -</a:t>
            </a:r>
            <a:r>
              <a:rPr lang="pt-BR" sz="1600" dirty="0" err="1">
                <a:solidFill>
                  <a:schemeClr val="tx1"/>
                </a:solidFill>
                <a:latin typeface="Courier"/>
                <a:cs typeface="Courier"/>
              </a:rPr>
              <a:t>i</a:t>
            </a:r>
            <a:r>
              <a:rPr lang="pt-BR" sz="1600" dirty="0">
                <a:solidFill>
                  <a:schemeClr val="tx1"/>
                </a:solidFill>
                <a:latin typeface="Courier"/>
                <a:cs typeface="Courier"/>
              </a:rPr>
              <a:t> trimmed_mt1.fastq -</a:t>
            </a:r>
            <a:r>
              <a:rPr lang="pt-BR" sz="1600" dirty="0" err="1">
                <a:solidFill>
                  <a:schemeClr val="tx1"/>
                </a:solidFill>
                <a:latin typeface="Courier"/>
                <a:cs typeface="Courier"/>
              </a:rPr>
              <a:t>q</a:t>
            </a:r>
            <a:r>
              <a:rPr lang="pt-BR" sz="1600" dirty="0">
                <a:solidFill>
                  <a:schemeClr val="tx1"/>
                </a:solidFill>
                <a:latin typeface="Courier"/>
                <a:cs typeface="Courier"/>
              </a:rPr>
              <a:t> 25 -</a:t>
            </a:r>
            <a:r>
              <a:rPr lang="pt-BR" sz="1600" dirty="0" err="1">
                <a:solidFill>
                  <a:schemeClr val="tx1"/>
                </a:solidFill>
                <a:latin typeface="Courier"/>
                <a:cs typeface="Courier"/>
              </a:rPr>
              <a:t>p</a:t>
            </a:r>
            <a:r>
              <a:rPr lang="pt-BR" sz="1600" dirty="0">
                <a:solidFill>
                  <a:schemeClr val="tx1"/>
                </a:solidFill>
                <a:latin typeface="Courier"/>
                <a:cs typeface="Courier"/>
              </a:rPr>
              <a:t> 80 -o qual_trim_mt1.fastq -Q33 -</a:t>
            </a:r>
            <a:r>
              <a:rPr lang="pt-BR" sz="1600" dirty="0" err="1">
                <a:solidFill>
                  <a:schemeClr val="tx1"/>
                </a:solidFill>
                <a:latin typeface="Courier"/>
                <a:cs typeface="Courier"/>
              </a:rPr>
              <a:t>v</a:t>
            </a:r>
            <a:endParaRPr lang="pt-BR" sz="1600" dirty="0">
              <a:solidFill>
                <a:schemeClr val="tx1"/>
              </a:solidFill>
              <a:latin typeface="Courier"/>
              <a:cs typeface="Courier"/>
            </a:endParaRPr>
          </a:p>
        </p:txBody>
      </p:sp>
      <p:sp>
        <p:nvSpPr>
          <p:cNvPr id="10" name="TextBox 9"/>
          <p:cNvSpPr txBox="1"/>
          <p:nvPr/>
        </p:nvSpPr>
        <p:spPr>
          <a:xfrm>
            <a:off x="395973" y="848027"/>
            <a:ext cx="8549304" cy="400110"/>
          </a:xfrm>
          <a:prstGeom prst="rect">
            <a:avLst/>
          </a:prstGeom>
          <a:noFill/>
        </p:spPr>
        <p:txBody>
          <a:bodyPr wrap="square" rtlCol="0">
            <a:spAutoFit/>
          </a:bodyPr>
          <a:lstStyle/>
          <a:p>
            <a:r>
              <a:rPr lang="en-US" sz="2000" dirty="0"/>
              <a:t>Removing low quality sequences increases the accuracy of the assembly.</a:t>
            </a:r>
          </a:p>
        </p:txBody>
      </p:sp>
      <p:sp>
        <p:nvSpPr>
          <p:cNvPr id="11" name="TextBox 10"/>
          <p:cNvSpPr txBox="1"/>
          <p:nvPr/>
        </p:nvSpPr>
        <p:spPr>
          <a:xfrm>
            <a:off x="395973" y="2623414"/>
            <a:ext cx="8549304" cy="707886"/>
          </a:xfrm>
          <a:prstGeom prst="rect">
            <a:avLst/>
          </a:prstGeom>
          <a:noFill/>
        </p:spPr>
        <p:txBody>
          <a:bodyPr wrap="square" rtlCol="0">
            <a:spAutoFit/>
          </a:bodyPr>
          <a:lstStyle/>
          <a:p>
            <a:r>
              <a:rPr lang="en-US" sz="2000" dirty="0"/>
              <a:t>Removing artifacts from the sequencing and low quality reads will contribute to a better assembly quality.</a:t>
            </a:r>
          </a:p>
        </p:txBody>
      </p:sp>
    </p:spTree>
    <p:extLst>
      <p:ext uri="{BB962C8B-B14F-4D97-AF65-F5344CB8AC3E}">
        <p14:creationId xmlns:p14="http://schemas.microsoft.com/office/powerpoint/2010/main" val="2238786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Assembly with Velvet</a:t>
            </a:r>
          </a:p>
        </p:txBody>
      </p:sp>
      <p:sp>
        <p:nvSpPr>
          <p:cNvPr id="5" name="Rectangle 4"/>
          <p:cNvSpPr/>
          <p:nvPr/>
        </p:nvSpPr>
        <p:spPr>
          <a:xfrm>
            <a:off x="395973" y="2022459"/>
            <a:ext cx="8026833" cy="147048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a:t>
            </a:r>
            <a:r>
              <a:rPr lang="en-US" sz="1600" dirty="0" err="1">
                <a:solidFill>
                  <a:schemeClr val="tx1"/>
                </a:solidFill>
                <a:latin typeface="Courier"/>
                <a:cs typeface="Courier"/>
              </a:rPr>
              <a:t>velveth</a:t>
            </a:r>
            <a:r>
              <a:rPr lang="en-US" sz="1600" dirty="0">
                <a:solidFill>
                  <a:schemeClr val="tx1"/>
                </a:solidFill>
                <a:latin typeface="Courier"/>
                <a:cs typeface="Courier"/>
              </a:rPr>
              <a:t> velvet_k21 21 -short -</a:t>
            </a:r>
            <a:r>
              <a:rPr lang="en-US" sz="1600" dirty="0" err="1">
                <a:solidFill>
                  <a:schemeClr val="tx1"/>
                </a:solidFill>
                <a:latin typeface="Courier"/>
                <a:cs typeface="Courier"/>
              </a:rPr>
              <a:t>fastq</a:t>
            </a:r>
            <a:r>
              <a:rPr lang="en-US" sz="1600" dirty="0">
                <a:solidFill>
                  <a:schemeClr val="tx1"/>
                </a:solidFill>
                <a:latin typeface="Courier"/>
                <a:cs typeface="Courier"/>
              </a:rPr>
              <a:t> qual_trim_mt1.fastq</a:t>
            </a:r>
          </a:p>
          <a:p>
            <a:r>
              <a:rPr lang="en-US" sz="1600" dirty="0">
                <a:solidFill>
                  <a:schemeClr val="tx1"/>
                </a:solidFill>
                <a:latin typeface="Courier"/>
                <a:cs typeface="Courier"/>
              </a:rPr>
              <a:t>$ </a:t>
            </a:r>
            <a:r>
              <a:rPr lang="en-US" sz="1600" dirty="0" err="1">
                <a:solidFill>
                  <a:schemeClr val="tx1"/>
                </a:solidFill>
                <a:latin typeface="Courier"/>
                <a:cs typeface="Courier"/>
              </a:rPr>
              <a:t>velvetg</a:t>
            </a:r>
            <a:r>
              <a:rPr lang="en-US" sz="1600" dirty="0">
                <a:solidFill>
                  <a:schemeClr val="tx1"/>
                </a:solidFill>
                <a:latin typeface="Courier"/>
                <a:cs typeface="Courier"/>
              </a:rPr>
              <a:t> velvet_k21 -</a:t>
            </a:r>
            <a:r>
              <a:rPr lang="en-US" sz="1600" dirty="0" err="1">
                <a:solidFill>
                  <a:schemeClr val="tx1"/>
                </a:solidFill>
                <a:latin typeface="Courier"/>
                <a:cs typeface="Courier"/>
              </a:rPr>
              <a:t>read_trkg</a:t>
            </a:r>
            <a:r>
              <a:rPr lang="en-US" sz="1600" dirty="0">
                <a:solidFill>
                  <a:schemeClr val="tx1"/>
                </a:solidFill>
                <a:latin typeface="Courier"/>
                <a:cs typeface="Courier"/>
              </a:rPr>
              <a:t> -yes </a:t>
            </a:r>
            <a:r>
              <a:rPr lang="en-US" sz="1600" dirty="0" err="1">
                <a:solidFill>
                  <a:schemeClr val="tx1"/>
                </a:solidFill>
                <a:latin typeface="Courier"/>
                <a:cs typeface="Courier"/>
              </a:rPr>
              <a:t>amos_file</a:t>
            </a:r>
            <a:r>
              <a:rPr lang="en-US" sz="1600" dirty="0">
                <a:solidFill>
                  <a:schemeClr val="tx1"/>
                </a:solidFill>
                <a:latin typeface="Courier"/>
                <a:cs typeface="Courier"/>
              </a:rPr>
              <a:t> yes</a:t>
            </a:r>
          </a:p>
          <a:p>
            <a:endParaRPr lang="en-US" sz="1600" dirty="0">
              <a:solidFill>
                <a:schemeClr val="tx1"/>
              </a:solidFill>
              <a:latin typeface="Courier"/>
              <a:cs typeface="Courier"/>
            </a:endParaRPr>
          </a:p>
          <a:p>
            <a:r>
              <a:rPr lang="en-US" sz="1600" dirty="0">
                <a:solidFill>
                  <a:schemeClr val="tx1"/>
                </a:solidFill>
                <a:latin typeface="Courier"/>
                <a:cs typeface="Courier"/>
              </a:rPr>
              <a:t># inspect the results with the program tablet</a:t>
            </a:r>
          </a:p>
          <a:p>
            <a:r>
              <a:rPr lang="en-US" sz="1600" dirty="0">
                <a:solidFill>
                  <a:schemeClr val="tx1"/>
                </a:solidFill>
                <a:latin typeface="Courier"/>
                <a:cs typeface="Courier"/>
              </a:rPr>
              <a:t>$ tablet velvet_k21/</a:t>
            </a:r>
            <a:r>
              <a:rPr lang="en-US" sz="1600" dirty="0" err="1">
                <a:solidFill>
                  <a:schemeClr val="tx1"/>
                </a:solidFill>
                <a:latin typeface="Courier"/>
                <a:cs typeface="Courier"/>
              </a:rPr>
              <a:t>velvet_asm.afg</a:t>
            </a:r>
            <a:r>
              <a:rPr lang="en-US" sz="1600" dirty="0">
                <a:solidFill>
                  <a:schemeClr val="tx1"/>
                </a:solidFill>
                <a:latin typeface="Courier"/>
                <a:cs typeface="Courier"/>
              </a:rPr>
              <a:t> &amp;</a:t>
            </a:r>
            <a:endParaRPr lang="pt-BR" sz="1600" dirty="0">
              <a:solidFill>
                <a:schemeClr val="tx1"/>
              </a:solidFill>
              <a:latin typeface="Courier"/>
              <a:cs typeface="Courier"/>
            </a:endParaRPr>
          </a:p>
        </p:txBody>
      </p:sp>
      <p:sp>
        <p:nvSpPr>
          <p:cNvPr id="10" name="TextBox 9"/>
          <p:cNvSpPr txBox="1"/>
          <p:nvPr/>
        </p:nvSpPr>
        <p:spPr>
          <a:xfrm>
            <a:off x="395973" y="848027"/>
            <a:ext cx="8549304" cy="1015663"/>
          </a:xfrm>
          <a:prstGeom prst="rect">
            <a:avLst/>
          </a:prstGeom>
          <a:noFill/>
        </p:spPr>
        <p:txBody>
          <a:bodyPr wrap="square" rtlCol="0">
            <a:spAutoFit/>
          </a:bodyPr>
          <a:lstStyle/>
          <a:p>
            <a:r>
              <a:rPr lang="en-US" sz="2000" dirty="0"/>
              <a:t>Velvet is a highly popular short read assembler.</a:t>
            </a:r>
          </a:p>
          <a:p>
            <a:r>
              <a:rPr lang="en-US" sz="2000" dirty="0"/>
              <a:t>‘k’ == </a:t>
            </a:r>
            <a:r>
              <a:rPr lang="en-US" sz="2000" dirty="0" err="1"/>
              <a:t>Kmer</a:t>
            </a:r>
            <a:r>
              <a:rPr lang="en-US" sz="2000" dirty="0"/>
              <a:t> length i.e. the length of sub sequences that the data is being broken</a:t>
            </a:r>
          </a:p>
          <a:p>
            <a:r>
              <a:rPr lang="en-US" sz="2000" dirty="0"/>
              <a:t>up into, and is often one of the most important parameters to manipulate.</a:t>
            </a:r>
          </a:p>
        </p:txBody>
      </p:sp>
      <p:sp>
        <p:nvSpPr>
          <p:cNvPr id="9" name="TextBox 8"/>
          <p:cNvSpPr txBox="1"/>
          <p:nvPr/>
        </p:nvSpPr>
        <p:spPr>
          <a:xfrm>
            <a:off x="395973" y="4001045"/>
            <a:ext cx="8549304" cy="1015663"/>
          </a:xfrm>
          <a:prstGeom prst="rect">
            <a:avLst/>
          </a:prstGeom>
          <a:noFill/>
        </p:spPr>
        <p:txBody>
          <a:bodyPr wrap="square" rtlCol="0">
            <a:spAutoFit/>
          </a:bodyPr>
          <a:lstStyle/>
          <a:p>
            <a:pPr algn="just"/>
            <a:r>
              <a:rPr lang="en-US" sz="2000" dirty="0"/>
              <a:t>Assembly is an iterative process of testing multiple parameters values.</a:t>
            </a:r>
          </a:p>
          <a:p>
            <a:pPr algn="just"/>
            <a:r>
              <a:rPr lang="en-US" sz="2000" dirty="0" err="1"/>
              <a:t>VelvetOptimiser</a:t>
            </a:r>
            <a:r>
              <a:rPr lang="en-US" sz="2000" dirty="0"/>
              <a:t> is a script which automatically tries multiple parameter combinations and returns the best assembly it can find.</a:t>
            </a:r>
          </a:p>
        </p:txBody>
      </p:sp>
      <p:sp>
        <p:nvSpPr>
          <p:cNvPr id="12" name="Rectangle 11"/>
          <p:cNvSpPr/>
          <p:nvPr/>
        </p:nvSpPr>
        <p:spPr>
          <a:xfrm>
            <a:off x="395973" y="5137094"/>
            <a:ext cx="8026833" cy="99554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solidFill>
                  <a:schemeClr val="tx1"/>
                </a:solidFill>
                <a:latin typeface="Courier"/>
                <a:cs typeface="Courier"/>
              </a:rPr>
              <a:t>$ </a:t>
            </a:r>
            <a:r>
              <a:rPr lang="fr-FR" sz="1600" dirty="0" err="1">
                <a:solidFill>
                  <a:schemeClr val="tx1"/>
                </a:solidFill>
                <a:latin typeface="Courier"/>
                <a:cs typeface="Courier"/>
              </a:rPr>
              <a:t>velvetoptimiser</a:t>
            </a:r>
            <a:r>
              <a:rPr lang="fr-FR" sz="1600" dirty="0">
                <a:solidFill>
                  <a:schemeClr val="tx1"/>
                </a:solidFill>
                <a:latin typeface="Courier"/>
                <a:cs typeface="Courier"/>
              </a:rPr>
              <a:t> -s 27 -e 31 -f '-short -</a:t>
            </a:r>
            <a:r>
              <a:rPr lang="fr-FR" sz="1600" dirty="0" err="1">
                <a:solidFill>
                  <a:schemeClr val="tx1"/>
                </a:solidFill>
                <a:latin typeface="Courier"/>
                <a:cs typeface="Courier"/>
              </a:rPr>
              <a:t>fastq</a:t>
            </a:r>
            <a:r>
              <a:rPr lang="fr-FR" sz="1600" dirty="0">
                <a:solidFill>
                  <a:schemeClr val="tx1"/>
                </a:solidFill>
                <a:latin typeface="Courier"/>
                <a:cs typeface="Courier"/>
              </a:rPr>
              <a:t> qual_trim_mt1.fastq' -a 1</a:t>
            </a:r>
          </a:p>
          <a:p>
            <a:r>
              <a:rPr lang="fr-FR" sz="1600" dirty="0">
                <a:solidFill>
                  <a:schemeClr val="tx1"/>
                </a:solidFill>
                <a:latin typeface="Courier"/>
                <a:cs typeface="Courier"/>
              </a:rPr>
              <a:t>$ </a:t>
            </a:r>
            <a:r>
              <a:rPr lang="fr-FR" sz="1600" dirty="0" err="1">
                <a:solidFill>
                  <a:schemeClr val="tx1"/>
                </a:solidFill>
                <a:latin typeface="Courier"/>
                <a:cs typeface="Courier"/>
              </a:rPr>
              <a:t>tablet</a:t>
            </a:r>
            <a:r>
              <a:rPr lang="fr-FR" sz="1600" dirty="0">
                <a:solidFill>
                  <a:schemeClr val="tx1"/>
                </a:solidFill>
                <a:latin typeface="Courier"/>
                <a:cs typeface="Courier"/>
              </a:rPr>
              <a:t> auto_data_31/</a:t>
            </a:r>
            <a:r>
              <a:rPr lang="fr-FR" sz="1600" dirty="0" err="1">
                <a:solidFill>
                  <a:schemeClr val="tx1"/>
                </a:solidFill>
                <a:latin typeface="Courier"/>
                <a:cs typeface="Courier"/>
              </a:rPr>
              <a:t>velvet_asm.afg</a:t>
            </a:r>
            <a:r>
              <a:rPr lang="fr-FR" sz="1600" dirty="0">
                <a:solidFill>
                  <a:schemeClr val="tx1"/>
                </a:solidFill>
                <a:latin typeface="Courier"/>
                <a:cs typeface="Courier"/>
              </a:rPr>
              <a:t> &amp;</a:t>
            </a:r>
            <a:endParaRPr lang="pt-BR" sz="1600" dirty="0">
              <a:solidFill>
                <a:schemeClr val="tx1"/>
              </a:solidFill>
              <a:latin typeface="Courier"/>
              <a:cs typeface="Courier"/>
            </a:endParaRPr>
          </a:p>
        </p:txBody>
      </p:sp>
    </p:spTree>
    <p:extLst>
      <p:ext uri="{BB962C8B-B14F-4D97-AF65-F5344CB8AC3E}">
        <p14:creationId xmlns:p14="http://schemas.microsoft.com/office/powerpoint/2010/main" val="4013426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Assembly With Abyss</a:t>
            </a:r>
          </a:p>
        </p:txBody>
      </p:sp>
      <p:sp>
        <p:nvSpPr>
          <p:cNvPr id="5" name="Rectangle 4"/>
          <p:cNvSpPr/>
          <p:nvPr/>
        </p:nvSpPr>
        <p:spPr>
          <a:xfrm>
            <a:off x="395973" y="981631"/>
            <a:ext cx="8026833" cy="256424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Running abyss in single end mode with k=21</a:t>
            </a:r>
          </a:p>
          <a:p>
            <a:r>
              <a:rPr lang="en-US" sz="1600" dirty="0">
                <a:solidFill>
                  <a:schemeClr val="tx1"/>
                </a:solidFill>
                <a:latin typeface="Courier"/>
                <a:cs typeface="Courier"/>
              </a:rPr>
              <a:t>$ abyss -k21 qual_trim_mt1.fastq -o </a:t>
            </a:r>
            <a:r>
              <a:rPr lang="en-US" sz="1600" dirty="0" err="1">
                <a:solidFill>
                  <a:schemeClr val="tx1"/>
                </a:solidFill>
                <a:latin typeface="Courier"/>
                <a:cs typeface="Courier"/>
              </a:rPr>
              <a:t>abyss_contigs.fa</a:t>
            </a:r>
            <a:endParaRPr lang="en-US" sz="1600" dirty="0">
              <a:solidFill>
                <a:schemeClr val="tx1"/>
              </a:solidFill>
              <a:latin typeface="Courier"/>
              <a:cs typeface="Courier"/>
            </a:endParaRPr>
          </a:p>
          <a:p>
            <a:endParaRPr lang="en-US" sz="1600" dirty="0">
              <a:solidFill>
                <a:schemeClr val="tx1"/>
              </a:solidFill>
              <a:latin typeface="Courier"/>
              <a:cs typeface="Courier"/>
            </a:endParaRPr>
          </a:p>
          <a:p>
            <a:r>
              <a:rPr lang="en-US" sz="1600" dirty="0">
                <a:solidFill>
                  <a:schemeClr val="tx1"/>
                </a:solidFill>
                <a:latin typeface="Courier"/>
                <a:cs typeface="Courier"/>
              </a:rPr>
              <a:t># try abyss with multiple </a:t>
            </a:r>
            <a:r>
              <a:rPr lang="en-US" sz="1600" dirty="0" err="1">
                <a:solidFill>
                  <a:schemeClr val="tx1"/>
                </a:solidFill>
                <a:latin typeface="Courier"/>
                <a:cs typeface="Courier"/>
              </a:rPr>
              <a:t>kmer</a:t>
            </a:r>
            <a:r>
              <a:rPr lang="en-US" sz="1600" dirty="0">
                <a:solidFill>
                  <a:schemeClr val="tx1"/>
                </a:solidFill>
                <a:latin typeface="Courier"/>
                <a:cs typeface="Courier"/>
              </a:rPr>
              <a:t> values</a:t>
            </a:r>
          </a:p>
          <a:p>
            <a:r>
              <a:rPr lang="en-US" sz="1600" dirty="0">
                <a:solidFill>
                  <a:schemeClr val="tx1"/>
                </a:solidFill>
                <a:latin typeface="Courier"/>
                <a:cs typeface="Courier"/>
              </a:rPr>
              <a:t>$ for k in {15..20}</a:t>
            </a:r>
          </a:p>
          <a:p>
            <a:r>
              <a:rPr lang="en-US" sz="1600" dirty="0">
                <a:solidFill>
                  <a:schemeClr val="tx1"/>
                </a:solidFill>
                <a:latin typeface="Courier"/>
                <a:cs typeface="Courier"/>
              </a:rPr>
              <a:t>do</a:t>
            </a:r>
          </a:p>
          <a:p>
            <a:r>
              <a:rPr lang="en-US" sz="1600" dirty="0">
                <a:solidFill>
                  <a:schemeClr val="tx1"/>
                </a:solidFill>
                <a:latin typeface="Courier"/>
                <a:cs typeface="Courier"/>
              </a:rPr>
              <a:t>    abyss -</a:t>
            </a:r>
            <a:r>
              <a:rPr lang="en-US" sz="1600" dirty="0" err="1">
                <a:solidFill>
                  <a:schemeClr val="tx1"/>
                </a:solidFill>
                <a:latin typeface="Courier"/>
                <a:cs typeface="Courier"/>
              </a:rPr>
              <a:t>k$k</a:t>
            </a:r>
            <a:r>
              <a:rPr lang="en-US" sz="1600" dirty="0">
                <a:solidFill>
                  <a:schemeClr val="tx1"/>
                </a:solidFill>
                <a:latin typeface="Courier"/>
                <a:cs typeface="Courier"/>
              </a:rPr>
              <a:t> qual_trim_mt1.fastq -o </a:t>
            </a:r>
            <a:r>
              <a:rPr lang="en-US" sz="1600" dirty="0" err="1">
                <a:solidFill>
                  <a:schemeClr val="tx1"/>
                </a:solidFill>
                <a:latin typeface="Courier"/>
                <a:cs typeface="Courier"/>
              </a:rPr>
              <a:t>abyss_k$k.fa</a:t>
            </a:r>
            <a:endParaRPr lang="en-US" sz="1600" dirty="0">
              <a:solidFill>
                <a:schemeClr val="tx1"/>
              </a:solidFill>
              <a:latin typeface="Courier"/>
              <a:cs typeface="Courier"/>
            </a:endParaRPr>
          </a:p>
          <a:p>
            <a:r>
              <a:rPr lang="en-US" sz="1600" dirty="0">
                <a:solidFill>
                  <a:schemeClr val="tx1"/>
                </a:solidFill>
                <a:latin typeface="Courier"/>
                <a:cs typeface="Courier"/>
              </a:rPr>
              <a:t>done</a:t>
            </a:r>
          </a:p>
          <a:p>
            <a:r>
              <a:rPr lang="en-US" sz="1600" dirty="0">
                <a:solidFill>
                  <a:schemeClr val="tx1"/>
                </a:solidFill>
                <a:latin typeface="Courier"/>
                <a:cs typeface="Courier"/>
              </a:rPr>
              <a:t># create an abyss directory and copy the resulting files</a:t>
            </a:r>
            <a:endParaRPr lang="pt-BR" sz="1600" dirty="0">
              <a:solidFill>
                <a:schemeClr val="tx1"/>
              </a:solidFill>
              <a:latin typeface="Courier"/>
              <a:cs typeface="Courier"/>
            </a:endParaRPr>
          </a:p>
        </p:txBody>
      </p:sp>
    </p:spTree>
    <p:extLst>
      <p:ext uri="{BB962C8B-B14F-4D97-AF65-F5344CB8AC3E}">
        <p14:creationId xmlns:p14="http://schemas.microsoft.com/office/powerpoint/2010/main" val="1507650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Assembly With Abyss</a:t>
            </a:r>
          </a:p>
        </p:txBody>
      </p:sp>
      <p:sp>
        <p:nvSpPr>
          <p:cNvPr id="5" name="Rectangle 4"/>
          <p:cNvSpPr/>
          <p:nvPr/>
        </p:nvSpPr>
        <p:spPr>
          <a:xfrm>
            <a:off x="395973" y="981631"/>
            <a:ext cx="8026833" cy="256424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urier"/>
                <a:cs typeface="Courier"/>
              </a:rPr>
              <a:t># Running abyss in single end mode with k=21</a:t>
            </a:r>
          </a:p>
          <a:p>
            <a:r>
              <a:rPr lang="en-US" sz="1600" dirty="0">
                <a:solidFill>
                  <a:schemeClr val="tx1"/>
                </a:solidFill>
                <a:latin typeface="Courier"/>
                <a:cs typeface="Courier"/>
              </a:rPr>
              <a:t>$ abyss -k21 qual_trim_mt1.fastq -o </a:t>
            </a:r>
            <a:r>
              <a:rPr lang="en-US" sz="1600" dirty="0" err="1">
                <a:solidFill>
                  <a:schemeClr val="tx1"/>
                </a:solidFill>
                <a:latin typeface="Courier"/>
                <a:cs typeface="Courier"/>
              </a:rPr>
              <a:t>abyss_contigs.fa</a:t>
            </a:r>
            <a:endParaRPr lang="en-US" sz="1600" dirty="0">
              <a:solidFill>
                <a:schemeClr val="tx1"/>
              </a:solidFill>
              <a:latin typeface="Courier"/>
              <a:cs typeface="Courier"/>
            </a:endParaRPr>
          </a:p>
          <a:p>
            <a:endParaRPr lang="en-US" sz="1600" dirty="0">
              <a:solidFill>
                <a:schemeClr val="tx1"/>
              </a:solidFill>
              <a:latin typeface="Courier"/>
              <a:cs typeface="Courier"/>
            </a:endParaRPr>
          </a:p>
          <a:p>
            <a:r>
              <a:rPr lang="en-US" sz="1600" dirty="0">
                <a:solidFill>
                  <a:schemeClr val="tx1"/>
                </a:solidFill>
                <a:latin typeface="Courier"/>
                <a:cs typeface="Courier"/>
              </a:rPr>
              <a:t># try abyss with multiple </a:t>
            </a:r>
            <a:r>
              <a:rPr lang="en-US" sz="1600" dirty="0" err="1">
                <a:solidFill>
                  <a:schemeClr val="tx1"/>
                </a:solidFill>
                <a:latin typeface="Courier"/>
                <a:cs typeface="Courier"/>
              </a:rPr>
              <a:t>kmer</a:t>
            </a:r>
            <a:r>
              <a:rPr lang="en-US" sz="1600" dirty="0">
                <a:solidFill>
                  <a:schemeClr val="tx1"/>
                </a:solidFill>
                <a:latin typeface="Courier"/>
                <a:cs typeface="Courier"/>
              </a:rPr>
              <a:t> values</a:t>
            </a:r>
          </a:p>
          <a:p>
            <a:r>
              <a:rPr lang="en-US" sz="1600" dirty="0">
                <a:solidFill>
                  <a:schemeClr val="tx1"/>
                </a:solidFill>
                <a:latin typeface="Courier"/>
                <a:cs typeface="Courier"/>
              </a:rPr>
              <a:t>$ for k in {15..20}</a:t>
            </a:r>
          </a:p>
          <a:p>
            <a:r>
              <a:rPr lang="en-US" sz="1600" dirty="0">
                <a:solidFill>
                  <a:schemeClr val="tx1"/>
                </a:solidFill>
                <a:latin typeface="Courier"/>
                <a:cs typeface="Courier"/>
              </a:rPr>
              <a:t>do</a:t>
            </a:r>
          </a:p>
          <a:p>
            <a:r>
              <a:rPr lang="en-US" sz="1600" dirty="0">
                <a:solidFill>
                  <a:schemeClr val="tx1"/>
                </a:solidFill>
                <a:latin typeface="Courier"/>
                <a:cs typeface="Courier"/>
              </a:rPr>
              <a:t>    abyss -</a:t>
            </a:r>
            <a:r>
              <a:rPr lang="en-US" sz="1600" dirty="0" err="1">
                <a:solidFill>
                  <a:schemeClr val="tx1"/>
                </a:solidFill>
                <a:latin typeface="Courier"/>
                <a:cs typeface="Courier"/>
              </a:rPr>
              <a:t>k$k</a:t>
            </a:r>
            <a:r>
              <a:rPr lang="en-US" sz="1600" dirty="0">
                <a:solidFill>
                  <a:schemeClr val="tx1"/>
                </a:solidFill>
                <a:latin typeface="Courier"/>
                <a:cs typeface="Courier"/>
              </a:rPr>
              <a:t> qual_trim_mt1.fastq -o </a:t>
            </a:r>
            <a:r>
              <a:rPr lang="en-US" sz="1600" dirty="0" err="1">
                <a:solidFill>
                  <a:schemeClr val="tx1"/>
                </a:solidFill>
                <a:latin typeface="Courier"/>
                <a:cs typeface="Courier"/>
              </a:rPr>
              <a:t>abyss_k$k.fa</a:t>
            </a:r>
            <a:endParaRPr lang="en-US" sz="1600" dirty="0">
              <a:solidFill>
                <a:schemeClr val="tx1"/>
              </a:solidFill>
              <a:latin typeface="Courier"/>
              <a:cs typeface="Courier"/>
            </a:endParaRPr>
          </a:p>
          <a:p>
            <a:r>
              <a:rPr lang="en-US" sz="1600" dirty="0">
                <a:solidFill>
                  <a:schemeClr val="tx1"/>
                </a:solidFill>
                <a:latin typeface="Courier"/>
                <a:cs typeface="Courier"/>
              </a:rPr>
              <a:t>done</a:t>
            </a:r>
          </a:p>
          <a:p>
            <a:r>
              <a:rPr lang="en-US" sz="1600" dirty="0">
                <a:solidFill>
                  <a:schemeClr val="tx1"/>
                </a:solidFill>
                <a:latin typeface="Courier"/>
                <a:cs typeface="Courier"/>
              </a:rPr>
              <a:t># create an abyss directory and copy the resulting files</a:t>
            </a:r>
            <a:endParaRPr lang="pt-BR" sz="1600" dirty="0">
              <a:solidFill>
                <a:schemeClr val="tx1"/>
              </a:solidFill>
              <a:latin typeface="Courier"/>
              <a:cs typeface="Courier"/>
            </a:endParaRPr>
          </a:p>
        </p:txBody>
      </p:sp>
    </p:spTree>
    <p:extLst>
      <p:ext uri="{BB962C8B-B14F-4D97-AF65-F5344CB8AC3E}">
        <p14:creationId xmlns:p14="http://schemas.microsoft.com/office/powerpoint/2010/main" val="1963344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Comparing the assemblies</a:t>
            </a:r>
          </a:p>
        </p:txBody>
      </p:sp>
      <p:sp>
        <p:nvSpPr>
          <p:cNvPr id="6" name="TextBox 5"/>
          <p:cNvSpPr txBox="1"/>
          <p:nvPr/>
        </p:nvSpPr>
        <p:spPr>
          <a:xfrm>
            <a:off x="395973" y="848027"/>
            <a:ext cx="8549304" cy="6001643"/>
          </a:xfrm>
          <a:prstGeom prst="rect">
            <a:avLst/>
          </a:prstGeom>
          <a:noFill/>
        </p:spPr>
        <p:txBody>
          <a:bodyPr wrap="square" rtlCol="0">
            <a:spAutoFit/>
          </a:bodyPr>
          <a:lstStyle/>
          <a:p>
            <a:pPr algn="just"/>
            <a:r>
              <a:rPr lang="en-US" sz="2400" i="1" dirty="0"/>
              <a:t>N50</a:t>
            </a:r>
            <a:r>
              <a:rPr lang="en-US" sz="2400" dirty="0"/>
              <a:t> statistic defines an assembly quality measure. Given a set of </a:t>
            </a:r>
            <a:r>
              <a:rPr lang="en-US" sz="2400" dirty="0" err="1"/>
              <a:t>contigs</a:t>
            </a:r>
            <a:r>
              <a:rPr lang="en-US" sz="2400" dirty="0"/>
              <a:t>, each with its own length, the N50 length is defined as the shortest sequence length at 50% of the genome. Example:  9 </a:t>
            </a:r>
            <a:r>
              <a:rPr lang="en-US" sz="2400" dirty="0" err="1"/>
              <a:t>contigs</a:t>
            </a:r>
            <a:r>
              <a:rPr lang="en-US" sz="2400" dirty="0"/>
              <a:t> with the lengths 2,3,4,5,6,7,8,9,and 10, their sum is 54, the size of the genome also happens to be 54. 50% of this assembly would be 2+3+4+5+6+7=27 (&gt;25) Thus the N50=7.</a:t>
            </a:r>
          </a:p>
          <a:p>
            <a:endParaRPr lang="en-US" sz="2400" dirty="0"/>
          </a:p>
          <a:p>
            <a:pPr marL="457200" indent="-457200">
              <a:buFont typeface="+mj-lt"/>
              <a:buAutoNum type="arabicParenR"/>
            </a:pPr>
            <a:r>
              <a:rPr lang="en-US" sz="2400" dirty="0"/>
              <a:t>Calculate the N50 statistic for each of the assemblies.</a:t>
            </a:r>
          </a:p>
          <a:p>
            <a:pPr marL="457200" indent="-457200">
              <a:buFont typeface="+mj-lt"/>
              <a:buAutoNum type="arabicParenR"/>
            </a:pPr>
            <a:r>
              <a:rPr lang="en-US" sz="2400" dirty="0"/>
              <a:t>Generate a file that calculates several statistics for assessing the quality of the </a:t>
            </a:r>
            <a:r>
              <a:rPr lang="en-US" sz="2400" dirty="0" err="1"/>
              <a:t>contigs</a:t>
            </a:r>
            <a:r>
              <a:rPr lang="en-US" sz="2400" dirty="0"/>
              <a:t>: </a:t>
            </a:r>
          </a:p>
          <a:p>
            <a:pPr lvl="1"/>
            <a:r>
              <a:rPr lang="en-US" sz="2400" dirty="0"/>
              <a:t>	-  Number of </a:t>
            </a:r>
            <a:r>
              <a:rPr lang="en-US" sz="2400" dirty="0" err="1"/>
              <a:t>contigs</a:t>
            </a:r>
            <a:r>
              <a:rPr lang="en-US" sz="2400" dirty="0"/>
              <a:t>;</a:t>
            </a:r>
          </a:p>
          <a:p>
            <a:r>
              <a:rPr lang="en-US" sz="2400" dirty="0"/>
              <a:t>		- length of the </a:t>
            </a:r>
            <a:r>
              <a:rPr lang="en-US" sz="2400" dirty="0" err="1"/>
              <a:t>contigs</a:t>
            </a:r>
            <a:r>
              <a:rPr lang="en-US" sz="2400" dirty="0"/>
              <a:t>;</a:t>
            </a:r>
          </a:p>
          <a:p>
            <a:r>
              <a:rPr lang="en-US" sz="2400" dirty="0"/>
              <a:t>		- Average GC content;</a:t>
            </a:r>
          </a:p>
          <a:p>
            <a:r>
              <a:rPr lang="en-US" sz="2400" dirty="0"/>
              <a:t>3)	Determine the best K value for each of assemblers;</a:t>
            </a:r>
          </a:p>
          <a:p>
            <a:r>
              <a:rPr lang="en-US" sz="2400" dirty="0"/>
              <a:t>4)	Using the code developed in the first semester find all ORFs in the assemblies. Find the respective protein coding sequence.</a:t>
            </a:r>
          </a:p>
        </p:txBody>
      </p:sp>
    </p:spTree>
    <p:extLst>
      <p:ext uri="{BB962C8B-B14F-4D97-AF65-F5344CB8AC3E}">
        <p14:creationId xmlns:p14="http://schemas.microsoft.com/office/powerpoint/2010/main" val="3153056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Comparing the assemblies</a:t>
            </a:r>
          </a:p>
        </p:txBody>
      </p:sp>
      <p:sp>
        <p:nvSpPr>
          <p:cNvPr id="6" name="TextBox 5"/>
          <p:cNvSpPr txBox="1"/>
          <p:nvPr/>
        </p:nvSpPr>
        <p:spPr>
          <a:xfrm>
            <a:off x="395973" y="848027"/>
            <a:ext cx="8549304" cy="3785652"/>
          </a:xfrm>
          <a:prstGeom prst="rect">
            <a:avLst/>
          </a:prstGeom>
          <a:noFill/>
        </p:spPr>
        <p:txBody>
          <a:bodyPr wrap="square" rtlCol="0">
            <a:spAutoFit/>
          </a:bodyPr>
          <a:lstStyle/>
          <a:p>
            <a:pPr marL="457200" indent="-457200" algn="just">
              <a:buAutoNum type="arabicParenR"/>
            </a:pPr>
            <a:r>
              <a:rPr lang="en-US" sz="2400" dirty="0"/>
              <a:t>Assess the impact of read quality filtering by defining a lower quality score and lower percent of bases that must have the defined quality. Specify the command line.</a:t>
            </a:r>
          </a:p>
          <a:p>
            <a:pPr marL="457200" indent="-457200" algn="just">
              <a:buAutoNum type="arabicParenR"/>
            </a:pPr>
            <a:endParaRPr lang="en-US" sz="2400" dirty="0"/>
          </a:p>
          <a:p>
            <a:pPr marL="457200" indent="-457200" algn="just">
              <a:buAutoNum type="arabicParenR"/>
            </a:pPr>
            <a:r>
              <a:rPr lang="en-US" sz="2400" dirty="0"/>
              <a:t>Evaluate the quality of the assemblies (abyss and velvet) and the impact K parameter in this quality. Use the </a:t>
            </a:r>
            <a:r>
              <a:rPr lang="en-US" sz="2400" i="1" dirty="0" err="1"/>
              <a:t>seqstat</a:t>
            </a:r>
            <a:r>
              <a:rPr lang="en-US" sz="2400" dirty="0"/>
              <a:t> command to extract different features of the </a:t>
            </a:r>
            <a:r>
              <a:rPr lang="en-US" sz="2400" dirty="0" err="1"/>
              <a:t>contigs</a:t>
            </a:r>
            <a:r>
              <a:rPr lang="en-US" sz="2400" dirty="0"/>
              <a:t>. Create a table with these results for each value of K. Make a critical comment on these results and the best value for K parameter. Including the N50 statistic is a plus for this exercise.</a:t>
            </a:r>
          </a:p>
        </p:txBody>
      </p:sp>
    </p:spTree>
    <p:extLst>
      <p:ext uri="{BB962C8B-B14F-4D97-AF65-F5344CB8AC3E}">
        <p14:creationId xmlns:p14="http://schemas.microsoft.com/office/powerpoint/2010/main" val="3976462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Sequencing Technologies</a:t>
            </a:r>
          </a:p>
        </p:txBody>
      </p:sp>
      <p:pic>
        <p:nvPicPr>
          <p:cNvPr id="2" name="Picture 1"/>
          <p:cNvPicPr>
            <a:picLocks noChangeAspect="1"/>
          </p:cNvPicPr>
          <p:nvPr/>
        </p:nvPicPr>
        <p:blipFill rotWithShape="1">
          <a:blip r:embed="rId2"/>
          <a:srcRect l="29244" t="3937" r="38980" b="68092"/>
          <a:stretch/>
        </p:blipFill>
        <p:spPr>
          <a:xfrm>
            <a:off x="0" y="0"/>
            <a:ext cx="9144950" cy="6792686"/>
          </a:xfrm>
          <a:prstGeom prst="rect">
            <a:avLst/>
          </a:prstGeom>
        </p:spPr>
      </p:pic>
    </p:spTree>
    <p:extLst>
      <p:ext uri="{BB962C8B-B14F-4D97-AF65-F5344CB8AC3E}">
        <p14:creationId xmlns:p14="http://schemas.microsoft.com/office/powerpoint/2010/main" val="10170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Sequencing Technologies</a:t>
            </a:r>
          </a:p>
        </p:txBody>
      </p:sp>
      <p:pic>
        <p:nvPicPr>
          <p:cNvPr id="2" name="Picture 1"/>
          <p:cNvPicPr>
            <a:picLocks noChangeAspect="1"/>
          </p:cNvPicPr>
          <p:nvPr/>
        </p:nvPicPr>
        <p:blipFill rotWithShape="1">
          <a:blip r:embed="rId2"/>
          <a:srcRect l="29401" t="4011" r="39086" b="68727"/>
          <a:stretch/>
        </p:blipFill>
        <p:spPr>
          <a:xfrm>
            <a:off x="0" y="0"/>
            <a:ext cx="9154331" cy="6682154"/>
          </a:xfrm>
          <a:prstGeom prst="rect">
            <a:avLst/>
          </a:prstGeom>
        </p:spPr>
      </p:pic>
    </p:spTree>
    <p:extLst>
      <p:ext uri="{BB962C8B-B14F-4D97-AF65-F5344CB8AC3E}">
        <p14:creationId xmlns:p14="http://schemas.microsoft.com/office/powerpoint/2010/main" val="1296552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SNP Single Nucleotide Changes</a:t>
            </a:r>
          </a:p>
          <a:p>
            <a:endParaRPr lang="en-US" sz="2800" dirty="0">
              <a:solidFill>
                <a:schemeClr val="bg1"/>
              </a:solidFill>
            </a:endParaRPr>
          </a:p>
        </p:txBody>
      </p:sp>
      <p:pic>
        <p:nvPicPr>
          <p:cNvPr id="4" name="Picture 3"/>
          <p:cNvPicPr>
            <a:picLocks noChangeAspect="1"/>
          </p:cNvPicPr>
          <p:nvPr/>
        </p:nvPicPr>
        <p:blipFill rotWithShape="1">
          <a:blip r:embed="rId2"/>
          <a:srcRect l="1903" b="82544"/>
          <a:stretch/>
        </p:blipFill>
        <p:spPr>
          <a:xfrm>
            <a:off x="52529" y="2170967"/>
            <a:ext cx="9157528" cy="2079486"/>
          </a:xfrm>
          <a:prstGeom prst="rect">
            <a:avLst/>
          </a:prstGeom>
        </p:spPr>
      </p:pic>
      <p:sp>
        <p:nvSpPr>
          <p:cNvPr id="5" name="TextBox 4"/>
          <p:cNvSpPr txBox="1"/>
          <p:nvPr/>
        </p:nvSpPr>
        <p:spPr>
          <a:xfrm>
            <a:off x="205992" y="6169688"/>
            <a:ext cx="8888267" cy="646331"/>
          </a:xfrm>
          <a:prstGeom prst="rect">
            <a:avLst/>
          </a:prstGeom>
          <a:noFill/>
        </p:spPr>
        <p:txBody>
          <a:bodyPr wrap="none" rtlCol="0">
            <a:spAutoFit/>
          </a:bodyPr>
          <a:lstStyle/>
          <a:p>
            <a:r>
              <a:rPr lang="en-US" dirty="0">
                <a:solidFill>
                  <a:schemeClr val="bg1">
                    <a:lumMod val="50000"/>
                  </a:schemeClr>
                </a:solidFill>
              </a:rPr>
              <a:t>Adapted from </a:t>
            </a:r>
            <a:r>
              <a:rPr lang="en-US" dirty="0" err="1">
                <a:solidFill>
                  <a:schemeClr val="bg1">
                    <a:lumMod val="50000"/>
                  </a:schemeClr>
                </a:solidFill>
              </a:rPr>
              <a:t>C.Ku</a:t>
            </a:r>
            <a:r>
              <a:rPr lang="en-US" dirty="0">
                <a:solidFill>
                  <a:schemeClr val="bg1">
                    <a:lumMod val="50000"/>
                  </a:schemeClr>
                </a:solidFill>
              </a:rPr>
              <a:t> et al, “ the discovery of human genetic variations and their use as disease</a:t>
            </a:r>
          </a:p>
          <a:p>
            <a:r>
              <a:rPr lang="en-US" dirty="0">
                <a:solidFill>
                  <a:schemeClr val="bg1">
                    <a:lumMod val="50000"/>
                  </a:schemeClr>
                </a:solidFill>
              </a:rPr>
              <a:t> markers: past, present and future” Journal of Human Genetics, 2017</a:t>
            </a:r>
          </a:p>
        </p:txBody>
      </p:sp>
    </p:spTree>
    <p:extLst>
      <p:ext uri="{BB962C8B-B14F-4D97-AF65-F5344CB8AC3E}">
        <p14:creationId xmlns:p14="http://schemas.microsoft.com/office/powerpoint/2010/main" val="299258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69863" cy="676554"/>
          </a:xfrm>
          <a:prstGeom prst="rect">
            <a:avLst/>
          </a:prstGeom>
          <a:solidFill>
            <a:srgbClr val="002A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ubtitle 2"/>
          <p:cNvSpPr>
            <a:spLocks noGrp="1"/>
          </p:cNvSpPr>
          <p:nvPr>
            <p:ph type="subTitle" idx="1"/>
          </p:nvPr>
        </p:nvSpPr>
        <p:spPr>
          <a:xfrm>
            <a:off x="1236100" y="0"/>
            <a:ext cx="7186706" cy="571963"/>
          </a:xfrm>
        </p:spPr>
        <p:txBody>
          <a:bodyPr>
            <a:noAutofit/>
          </a:bodyPr>
          <a:lstStyle/>
          <a:p>
            <a:r>
              <a:rPr lang="en-US" sz="2800" dirty="0">
                <a:solidFill>
                  <a:schemeClr val="bg1"/>
                </a:solidFill>
              </a:rPr>
              <a:t>Tandem Repeats</a:t>
            </a:r>
          </a:p>
        </p:txBody>
      </p:sp>
      <p:pic>
        <p:nvPicPr>
          <p:cNvPr id="5" name="Picture 4"/>
          <p:cNvPicPr>
            <a:picLocks noChangeAspect="1"/>
          </p:cNvPicPr>
          <p:nvPr/>
        </p:nvPicPr>
        <p:blipFill rotWithShape="1">
          <a:blip r:embed="rId2"/>
          <a:srcRect l="2108" t="17210" r="247" b="62606"/>
          <a:stretch/>
        </p:blipFill>
        <p:spPr>
          <a:xfrm>
            <a:off x="70338" y="1863969"/>
            <a:ext cx="8990258" cy="2371411"/>
          </a:xfrm>
          <a:prstGeom prst="rect">
            <a:avLst/>
          </a:prstGeom>
        </p:spPr>
      </p:pic>
      <p:sp>
        <p:nvSpPr>
          <p:cNvPr id="6" name="TextBox 5"/>
          <p:cNvSpPr txBox="1"/>
          <p:nvPr/>
        </p:nvSpPr>
        <p:spPr>
          <a:xfrm>
            <a:off x="205992" y="6169688"/>
            <a:ext cx="8888267" cy="646331"/>
          </a:xfrm>
          <a:prstGeom prst="rect">
            <a:avLst/>
          </a:prstGeom>
          <a:noFill/>
        </p:spPr>
        <p:txBody>
          <a:bodyPr wrap="none" rtlCol="0">
            <a:spAutoFit/>
          </a:bodyPr>
          <a:lstStyle/>
          <a:p>
            <a:r>
              <a:rPr lang="en-US" dirty="0">
                <a:solidFill>
                  <a:schemeClr val="bg1">
                    <a:lumMod val="50000"/>
                  </a:schemeClr>
                </a:solidFill>
              </a:rPr>
              <a:t>Adapted from </a:t>
            </a:r>
            <a:r>
              <a:rPr lang="en-US" dirty="0" err="1">
                <a:solidFill>
                  <a:schemeClr val="bg1">
                    <a:lumMod val="50000"/>
                  </a:schemeClr>
                </a:solidFill>
              </a:rPr>
              <a:t>C.Ku</a:t>
            </a:r>
            <a:r>
              <a:rPr lang="en-US" dirty="0">
                <a:solidFill>
                  <a:schemeClr val="bg1">
                    <a:lumMod val="50000"/>
                  </a:schemeClr>
                </a:solidFill>
              </a:rPr>
              <a:t> et al, “ the discovery of human genetic variations and their use as disease</a:t>
            </a:r>
          </a:p>
          <a:p>
            <a:r>
              <a:rPr lang="en-US" dirty="0">
                <a:solidFill>
                  <a:schemeClr val="bg1">
                    <a:lumMod val="50000"/>
                  </a:schemeClr>
                </a:solidFill>
              </a:rPr>
              <a:t> markers: past, present and future” Journal of Human Genetics, 2017</a:t>
            </a:r>
          </a:p>
        </p:txBody>
      </p:sp>
    </p:spTree>
    <p:extLst>
      <p:ext uri="{BB962C8B-B14F-4D97-AF65-F5344CB8AC3E}">
        <p14:creationId xmlns:p14="http://schemas.microsoft.com/office/powerpoint/2010/main" val="1457727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15256</TotalTime>
  <Words>4087</Words>
  <Application>Microsoft Office PowerPoint</Application>
  <PresentationFormat>Apresentação no Ecrã (4:3)</PresentationFormat>
  <Paragraphs>558</Paragraphs>
  <Slides>58</Slides>
  <Notes>9</Notes>
  <HiddenSlides>0</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58</vt:i4>
      </vt:variant>
    </vt:vector>
  </HeadingPairs>
  <TitlesOfParts>
    <vt:vector size="65" baseType="lpstr">
      <vt:lpstr>Arial</vt:lpstr>
      <vt:lpstr>Calibri</vt:lpstr>
      <vt:lpstr>Century Gothic</vt:lpstr>
      <vt:lpstr>Courier</vt:lpstr>
      <vt:lpstr>Courier New</vt:lpstr>
      <vt:lpstr>Times New Roman</vt:lpstr>
      <vt:lpstr>Office Theme</vt:lpstr>
      <vt:lpstr>DNA Sequencing</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Next Generation Sequencing File Formats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Variant Calling Analysis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High-throughput Sequencing Assembly</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test</dc:creator>
  <cp:lastModifiedBy>Rúben André Costa Rodrigues</cp:lastModifiedBy>
  <cp:revision>147</cp:revision>
  <dcterms:created xsi:type="dcterms:W3CDTF">2016-02-02T21:31:43Z</dcterms:created>
  <dcterms:modified xsi:type="dcterms:W3CDTF">2018-03-23T07:54:25Z</dcterms:modified>
</cp:coreProperties>
</file>